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1" r:id="rId34"/>
    <p:sldId id="292" r:id="rId35"/>
    <p:sldId id="294" r:id="rId36"/>
    <p:sldId id="295" r:id="rId37"/>
    <p:sldId id="297" r:id="rId38"/>
    <p:sldId id="298" r:id="rId39"/>
    <p:sldId id="299" r:id="rId40"/>
    <p:sldId id="301" r:id="rId41"/>
    <p:sldId id="303" r:id="rId42"/>
    <p:sldId id="304" r:id="rId43"/>
    <p:sldId id="305" r:id="rId44"/>
    <p:sldId id="306" r:id="rId45"/>
    <p:sldId id="342" r:id="rId46"/>
    <p:sldId id="308" r:id="rId47"/>
    <p:sldId id="309" r:id="rId48"/>
    <p:sldId id="310" r:id="rId49"/>
    <p:sldId id="311" r:id="rId50"/>
    <p:sldId id="312" r:id="rId51"/>
    <p:sldId id="313" r:id="rId52"/>
    <p:sldId id="314" r:id="rId53"/>
    <p:sldId id="315" r:id="rId54"/>
    <p:sldId id="316" r:id="rId55"/>
    <p:sldId id="317" r:id="rId56"/>
    <p:sldId id="318" r:id="rId57"/>
    <p:sldId id="319" r:id="rId58"/>
    <p:sldId id="320" r:id="rId59"/>
    <p:sldId id="321" r:id="rId60"/>
    <p:sldId id="322" r:id="rId61"/>
    <p:sldId id="323" r:id="rId62"/>
    <p:sldId id="324" r:id="rId63"/>
    <p:sldId id="325" r:id="rId64"/>
    <p:sldId id="326" r:id="rId65"/>
    <p:sldId id="327" r:id="rId66"/>
    <p:sldId id="328" r:id="rId67"/>
    <p:sldId id="329" r:id="rId68"/>
    <p:sldId id="330" r:id="rId69"/>
    <p:sldId id="331" r:id="rId70"/>
    <p:sldId id="332" r:id="rId71"/>
    <p:sldId id="333" r:id="rId72"/>
    <p:sldId id="334" r:id="rId73"/>
    <p:sldId id="335" r:id="rId74"/>
    <p:sldId id="336" r:id="rId75"/>
    <p:sldId id="344" r:id="rId76"/>
    <p:sldId id="345" r:id="rId77"/>
    <p:sldId id="346" r:id="rId78"/>
    <p:sldId id="347" r:id="rId79"/>
    <p:sldId id="348" r:id="rId80"/>
    <p:sldId id="340" r:id="rId8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71" autoAdjust="0"/>
  </p:normalViewPr>
  <p:slideViewPr>
    <p:cSldViewPr>
      <p:cViewPr varScale="1">
        <p:scale>
          <a:sx n="69" d="100"/>
          <a:sy n="69" d="100"/>
        </p:scale>
        <p:origin x="1416"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presProps" Target="presProp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B9646F7-C5BA-48A3-8DBA-FF791FD2F39B}" type="datetimeFigureOut">
              <a:rPr lang="en-US" smtClean="0"/>
              <a:t>11/23/2024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74A706-48C5-4512-8626-5665711367A8}" type="slidenum">
              <a:rPr lang="en-US" smtClean="0"/>
              <a:t>‹#›</a:t>
            </a:fld>
            <a:endParaRPr lang="en-US"/>
          </a:p>
        </p:txBody>
      </p:sp>
    </p:spTree>
    <p:extLst>
      <p:ext uri="{BB962C8B-B14F-4D97-AF65-F5344CB8AC3E}">
        <p14:creationId xmlns:p14="http://schemas.microsoft.com/office/powerpoint/2010/main" val="26685664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9646F7-C5BA-48A3-8DBA-FF791FD2F39B}" type="datetimeFigureOut">
              <a:rPr lang="en-US" smtClean="0"/>
              <a:t>11/23/2024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74A706-48C5-4512-8626-5665711367A8}" type="slidenum">
              <a:rPr lang="en-US" smtClean="0"/>
              <a:t>‹#›</a:t>
            </a:fld>
            <a:endParaRPr lang="en-US"/>
          </a:p>
        </p:txBody>
      </p:sp>
    </p:spTree>
    <p:extLst>
      <p:ext uri="{BB962C8B-B14F-4D97-AF65-F5344CB8AC3E}">
        <p14:creationId xmlns:p14="http://schemas.microsoft.com/office/powerpoint/2010/main" val="19104625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9646F7-C5BA-48A3-8DBA-FF791FD2F39B}" type="datetimeFigureOut">
              <a:rPr lang="en-US" smtClean="0"/>
              <a:t>11/23/2024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74A706-48C5-4512-8626-5665711367A8}" type="slidenum">
              <a:rPr lang="en-US" smtClean="0"/>
              <a:t>‹#›</a:t>
            </a:fld>
            <a:endParaRPr lang="en-US"/>
          </a:p>
        </p:txBody>
      </p:sp>
    </p:spTree>
    <p:extLst>
      <p:ext uri="{BB962C8B-B14F-4D97-AF65-F5344CB8AC3E}">
        <p14:creationId xmlns:p14="http://schemas.microsoft.com/office/powerpoint/2010/main" val="600235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9646F7-C5BA-48A3-8DBA-FF791FD2F39B}" type="datetimeFigureOut">
              <a:rPr lang="en-US" smtClean="0"/>
              <a:t>11/23/2024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74A706-48C5-4512-8626-5665711367A8}" type="slidenum">
              <a:rPr lang="en-US" smtClean="0"/>
              <a:t>‹#›</a:t>
            </a:fld>
            <a:endParaRPr lang="en-US"/>
          </a:p>
        </p:txBody>
      </p:sp>
    </p:spTree>
    <p:extLst>
      <p:ext uri="{BB962C8B-B14F-4D97-AF65-F5344CB8AC3E}">
        <p14:creationId xmlns:p14="http://schemas.microsoft.com/office/powerpoint/2010/main" val="22570695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B9646F7-C5BA-48A3-8DBA-FF791FD2F39B}" type="datetimeFigureOut">
              <a:rPr lang="en-US" smtClean="0"/>
              <a:t>11/23/2024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74A706-48C5-4512-8626-5665711367A8}" type="slidenum">
              <a:rPr lang="en-US" smtClean="0"/>
              <a:t>‹#›</a:t>
            </a:fld>
            <a:endParaRPr lang="en-US"/>
          </a:p>
        </p:txBody>
      </p:sp>
    </p:spTree>
    <p:extLst>
      <p:ext uri="{BB962C8B-B14F-4D97-AF65-F5344CB8AC3E}">
        <p14:creationId xmlns:p14="http://schemas.microsoft.com/office/powerpoint/2010/main" val="38970426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B9646F7-C5BA-48A3-8DBA-FF791FD2F39B}" type="datetimeFigureOut">
              <a:rPr lang="en-US" smtClean="0"/>
              <a:t>11/23/2024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74A706-48C5-4512-8626-5665711367A8}" type="slidenum">
              <a:rPr lang="en-US" smtClean="0"/>
              <a:t>‹#›</a:t>
            </a:fld>
            <a:endParaRPr lang="en-US"/>
          </a:p>
        </p:txBody>
      </p:sp>
    </p:spTree>
    <p:extLst>
      <p:ext uri="{BB962C8B-B14F-4D97-AF65-F5344CB8AC3E}">
        <p14:creationId xmlns:p14="http://schemas.microsoft.com/office/powerpoint/2010/main" val="3197101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B9646F7-C5BA-48A3-8DBA-FF791FD2F39B}" type="datetimeFigureOut">
              <a:rPr lang="en-US" smtClean="0"/>
              <a:t>11/23/2024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474A706-48C5-4512-8626-5665711367A8}" type="slidenum">
              <a:rPr lang="en-US" smtClean="0"/>
              <a:t>‹#›</a:t>
            </a:fld>
            <a:endParaRPr lang="en-US"/>
          </a:p>
        </p:txBody>
      </p:sp>
    </p:spTree>
    <p:extLst>
      <p:ext uri="{BB962C8B-B14F-4D97-AF65-F5344CB8AC3E}">
        <p14:creationId xmlns:p14="http://schemas.microsoft.com/office/powerpoint/2010/main" val="13644110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B9646F7-C5BA-48A3-8DBA-FF791FD2F39B}" type="datetimeFigureOut">
              <a:rPr lang="en-US" smtClean="0"/>
              <a:t>11/23/2024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474A706-48C5-4512-8626-5665711367A8}" type="slidenum">
              <a:rPr lang="en-US" smtClean="0"/>
              <a:t>‹#›</a:t>
            </a:fld>
            <a:endParaRPr lang="en-US"/>
          </a:p>
        </p:txBody>
      </p:sp>
    </p:spTree>
    <p:extLst>
      <p:ext uri="{BB962C8B-B14F-4D97-AF65-F5344CB8AC3E}">
        <p14:creationId xmlns:p14="http://schemas.microsoft.com/office/powerpoint/2010/main" val="11405522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9646F7-C5BA-48A3-8DBA-FF791FD2F39B}" type="datetimeFigureOut">
              <a:rPr lang="en-US" smtClean="0"/>
              <a:t>11/23/2024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474A706-48C5-4512-8626-5665711367A8}" type="slidenum">
              <a:rPr lang="en-US" smtClean="0"/>
              <a:t>‹#›</a:t>
            </a:fld>
            <a:endParaRPr lang="en-US"/>
          </a:p>
        </p:txBody>
      </p:sp>
    </p:spTree>
    <p:extLst>
      <p:ext uri="{BB962C8B-B14F-4D97-AF65-F5344CB8AC3E}">
        <p14:creationId xmlns:p14="http://schemas.microsoft.com/office/powerpoint/2010/main" val="233381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9646F7-C5BA-48A3-8DBA-FF791FD2F39B}" type="datetimeFigureOut">
              <a:rPr lang="en-US" smtClean="0"/>
              <a:t>11/23/2024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74A706-48C5-4512-8626-5665711367A8}" type="slidenum">
              <a:rPr lang="en-US" smtClean="0"/>
              <a:t>‹#›</a:t>
            </a:fld>
            <a:endParaRPr lang="en-US"/>
          </a:p>
        </p:txBody>
      </p:sp>
    </p:spTree>
    <p:extLst>
      <p:ext uri="{BB962C8B-B14F-4D97-AF65-F5344CB8AC3E}">
        <p14:creationId xmlns:p14="http://schemas.microsoft.com/office/powerpoint/2010/main" val="15178082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9646F7-C5BA-48A3-8DBA-FF791FD2F39B}" type="datetimeFigureOut">
              <a:rPr lang="en-US" smtClean="0"/>
              <a:t>11/23/2024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74A706-48C5-4512-8626-5665711367A8}" type="slidenum">
              <a:rPr lang="en-US" smtClean="0"/>
              <a:t>‹#›</a:t>
            </a:fld>
            <a:endParaRPr lang="en-US"/>
          </a:p>
        </p:txBody>
      </p:sp>
    </p:spTree>
    <p:extLst>
      <p:ext uri="{BB962C8B-B14F-4D97-AF65-F5344CB8AC3E}">
        <p14:creationId xmlns:p14="http://schemas.microsoft.com/office/powerpoint/2010/main" val="4971921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9646F7-C5BA-48A3-8DBA-FF791FD2F39B}" type="datetimeFigureOut">
              <a:rPr lang="en-US" smtClean="0"/>
              <a:t>11/23/2024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74A706-48C5-4512-8626-5665711367A8}" type="slidenum">
              <a:rPr lang="en-US" smtClean="0"/>
              <a:t>‹#›</a:t>
            </a:fld>
            <a:endParaRPr lang="en-US"/>
          </a:p>
        </p:txBody>
      </p:sp>
    </p:spTree>
    <p:extLst>
      <p:ext uri="{BB962C8B-B14F-4D97-AF65-F5344CB8AC3E}">
        <p14:creationId xmlns:p14="http://schemas.microsoft.com/office/powerpoint/2010/main" val="13435574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HR &amp; LEGAL</a:t>
            </a:r>
            <a:endParaRPr lang="en-US" dirty="0"/>
          </a:p>
        </p:txBody>
      </p:sp>
      <p:sp>
        <p:nvSpPr>
          <p:cNvPr id="5" name="Content Placeholder 4"/>
          <p:cNvSpPr>
            <a:spLocks noGrp="1"/>
          </p:cNvSpPr>
          <p:nvPr>
            <p:ph idx="1"/>
          </p:nvPr>
        </p:nvSpPr>
        <p:spPr/>
        <p:txBody>
          <a:bodyPr/>
          <a:lstStyle/>
          <a:p>
            <a:endParaRPr lang="en-US" dirty="0"/>
          </a:p>
        </p:txBody>
      </p:sp>
      <p:sp>
        <p:nvSpPr>
          <p:cNvPr id="4" name="Title 1"/>
          <p:cNvSpPr txBox="1">
            <a:spLocks/>
          </p:cNvSpPr>
          <p:nvPr/>
        </p:nvSpPr>
        <p:spPr>
          <a:xfrm>
            <a:off x="838200" y="4168775"/>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QUESTION &amp; ANSWER SESSION</a:t>
            </a:r>
            <a:endParaRPr lang="en-US" dirty="0"/>
          </a:p>
        </p:txBody>
      </p:sp>
    </p:spTree>
    <p:extLst>
      <p:ext uri="{BB962C8B-B14F-4D97-AF65-F5344CB8AC3E}">
        <p14:creationId xmlns:p14="http://schemas.microsoft.com/office/powerpoint/2010/main" val="63883972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678362"/>
          </a:xfrm>
        </p:spPr>
        <p:txBody>
          <a:bodyPr/>
          <a:lstStyle/>
          <a:p>
            <a:pPr algn="l"/>
            <a:r>
              <a:rPr lang="en-US" dirty="0" smtClean="0"/>
              <a:t>Q9 – Transport Allowance for Class III employees is</a:t>
            </a:r>
            <a:br>
              <a:rPr lang="en-US" dirty="0" smtClean="0"/>
            </a:br>
            <a:r>
              <a:rPr lang="en-US" dirty="0" smtClean="0"/>
              <a:t>1.  Rs.860/- </a:t>
            </a:r>
            <a:br>
              <a:rPr lang="en-US" dirty="0" smtClean="0"/>
            </a:br>
            <a:r>
              <a:rPr lang="en-US" dirty="0" smtClean="0"/>
              <a:t>2.  Rs.680/-</a:t>
            </a:r>
            <a:br>
              <a:rPr lang="en-US" dirty="0" smtClean="0"/>
            </a:br>
            <a:r>
              <a:rPr lang="en-US" dirty="0" smtClean="0"/>
              <a:t>3.  Rs.400/-</a:t>
            </a:r>
            <a:br>
              <a:rPr lang="en-US" dirty="0" smtClean="0"/>
            </a:br>
            <a:r>
              <a:rPr lang="en-US" dirty="0" smtClean="0"/>
              <a:t>4.  Rs.600/-</a:t>
            </a:r>
            <a:endParaRPr lang="en-US" dirty="0"/>
          </a:p>
        </p:txBody>
      </p:sp>
      <p:sp>
        <p:nvSpPr>
          <p:cNvPr id="3" name="Content Placeholder 2"/>
          <p:cNvSpPr>
            <a:spLocks noGrp="1"/>
          </p:cNvSpPr>
          <p:nvPr>
            <p:ph idx="1"/>
          </p:nvPr>
        </p:nvSpPr>
        <p:spPr>
          <a:xfrm>
            <a:off x="457200" y="5181600"/>
            <a:ext cx="8229600" cy="944563"/>
          </a:xfrm>
        </p:spPr>
        <p:txBody>
          <a:bodyPr/>
          <a:lstStyle/>
          <a:p>
            <a:r>
              <a:rPr lang="en-US" dirty="0" err="1" smtClean="0"/>
              <a:t>Ans</a:t>
            </a:r>
            <a:r>
              <a:rPr lang="en-US" dirty="0" smtClean="0"/>
              <a:t> – Rs.680/-</a:t>
            </a:r>
            <a:endParaRPr lang="en-US" dirty="0"/>
          </a:p>
        </p:txBody>
      </p:sp>
    </p:spTree>
    <p:extLst>
      <p:ext uri="{BB962C8B-B14F-4D97-AF65-F5344CB8AC3E}">
        <p14:creationId xmlns:p14="http://schemas.microsoft.com/office/powerpoint/2010/main" val="535073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678362"/>
          </a:xfrm>
        </p:spPr>
        <p:txBody>
          <a:bodyPr/>
          <a:lstStyle/>
          <a:p>
            <a:pPr algn="l"/>
            <a:r>
              <a:rPr lang="en-US" dirty="0" smtClean="0"/>
              <a:t>Q10 – NPS stands for</a:t>
            </a:r>
            <a:br>
              <a:rPr lang="en-US" dirty="0" smtClean="0"/>
            </a:br>
            <a:r>
              <a:rPr lang="en-US" dirty="0" smtClean="0"/>
              <a:t>1.  New Pension Scheme</a:t>
            </a:r>
            <a:br>
              <a:rPr lang="en-US" dirty="0" smtClean="0"/>
            </a:br>
            <a:r>
              <a:rPr lang="en-US" dirty="0" smtClean="0"/>
              <a:t>2.  National Pension Scheme</a:t>
            </a:r>
            <a:br>
              <a:rPr lang="en-US" dirty="0" smtClean="0"/>
            </a:br>
            <a:r>
              <a:rPr lang="en-US" dirty="0" smtClean="0"/>
              <a:t>3.  National Pension System</a:t>
            </a:r>
            <a:br>
              <a:rPr lang="en-US" dirty="0" smtClean="0"/>
            </a:br>
            <a:r>
              <a:rPr lang="en-US" dirty="0" smtClean="0"/>
              <a:t>4.  National Pension Scheme</a:t>
            </a:r>
            <a:endParaRPr lang="en-US" dirty="0"/>
          </a:p>
        </p:txBody>
      </p:sp>
      <p:sp>
        <p:nvSpPr>
          <p:cNvPr id="3" name="Content Placeholder 2"/>
          <p:cNvSpPr>
            <a:spLocks noGrp="1"/>
          </p:cNvSpPr>
          <p:nvPr>
            <p:ph idx="1"/>
          </p:nvPr>
        </p:nvSpPr>
        <p:spPr>
          <a:xfrm>
            <a:off x="457200" y="5181600"/>
            <a:ext cx="8229600" cy="944563"/>
          </a:xfrm>
        </p:spPr>
        <p:txBody>
          <a:bodyPr/>
          <a:lstStyle/>
          <a:p>
            <a:r>
              <a:rPr lang="en-US" dirty="0" err="1" smtClean="0"/>
              <a:t>Ans</a:t>
            </a:r>
            <a:r>
              <a:rPr lang="en-US" dirty="0" smtClean="0"/>
              <a:t> – National Pension System</a:t>
            </a:r>
            <a:endParaRPr lang="en-US" dirty="0"/>
          </a:p>
        </p:txBody>
      </p:sp>
    </p:spTree>
    <p:extLst>
      <p:ext uri="{BB962C8B-B14F-4D97-AF65-F5344CB8AC3E}">
        <p14:creationId xmlns:p14="http://schemas.microsoft.com/office/powerpoint/2010/main" val="2775429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525962"/>
          </a:xfrm>
        </p:spPr>
        <p:txBody>
          <a:bodyPr/>
          <a:lstStyle/>
          <a:p>
            <a:pPr algn="l"/>
            <a:r>
              <a:rPr lang="en-US" dirty="0" smtClean="0"/>
              <a:t>Q11 – NPS is effective from</a:t>
            </a:r>
            <a:br>
              <a:rPr lang="en-US" dirty="0" smtClean="0"/>
            </a:br>
            <a:r>
              <a:rPr lang="en-US" dirty="0" smtClean="0"/>
              <a:t>1.  01/01/2004</a:t>
            </a:r>
            <a:br>
              <a:rPr lang="en-US" dirty="0" smtClean="0"/>
            </a:br>
            <a:r>
              <a:rPr lang="en-US" dirty="0" smtClean="0"/>
              <a:t>2.  01/04/2010</a:t>
            </a:r>
            <a:br>
              <a:rPr lang="en-US" dirty="0" smtClean="0"/>
            </a:br>
            <a:r>
              <a:rPr lang="en-US" dirty="0" smtClean="0"/>
              <a:t>3.  01/01/2010</a:t>
            </a:r>
            <a:br>
              <a:rPr lang="en-US" dirty="0" smtClean="0"/>
            </a:br>
            <a:r>
              <a:rPr lang="en-US" dirty="0" smtClean="0"/>
              <a:t>4.  01/04/2004</a:t>
            </a:r>
            <a:endParaRPr lang="en-US" dirty="0"/>
          </a:p>
        </p:txBody>
      </p:sp>
      <p:sp>
        <p:nvSpPr>
          <p:cNvPr id="3" name="Content Placeholder 2"/>
          <p:cNvSpPr>
            <a:spLocks noGrp="1"/>
          </p:cNvSpPr>
          <p:nvPr>
            <p:ph idx="1"/>
          </p:nvPr>
        </p:nvSpPr>
        <p:spPr>
          <a:xfrm>
            <a:off x="457200" y="5257800"/>
            <a:ext cx="8229600" cy="868363"/>
          </a:xfrm>
        </p:spPr>
        <p:txBody>
          <a:bodyPr/>
          <a:lstStyle/>
          <a:p>
            <a:r>
              <a:rPr lang="en-US" dirty="0" err="1" smtClean="0"/>
              <a:t>Ans</a:t>
            </a:r>
            <a:r>
              <a:rPr lang="en-US" dirty="0" smtClean="0"/>
              <a:t> – 01/04/2010</a:t>
            </a:r>
            <a:endParaRPr lang="en-US" dirty="0"/>
          </a:p>
        </p:txBody>
      </p:sp>
    </p:spTree>
    <p:extLst>
      <p:ext uri="{BB962C8B-B14F-4D97-AF65-F5344CB8AC3E}">
        <p14:creationId xmlns:p14="http://schemas.microsoft.com/office/powerpoint/2010/main" val="3853151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6962"/>
          </a:xfrm>
        </p:spPr>
        <p:txBody>
          <a:bodyPr/>
          <a:lstStyle/>
          <a:p>
            <a:pPr algn="l"/>
            <a:r>
              <a:rPr lang="en-US" dirty="0" smtClean="0"/>
              <a:t>Q12 – How many scales are there in Class I </a:t>
            </a:r>
            <a:br>
              <a:rPr lang="en-US" dirty="0" smtClean="0"/>
            </a:br>
            <a:r>
              <a:rPr lang="en-US" dirty="0" smtClean="0"/>
              <a:t>1.  8</a:t>
            </a:r>
            <a:br>
              <a:rPr lang="en-US" dirty="0" smtClean="0"/>
            </a:br>
            <a:r>
              <a:rPr lang="en-US" dirty="0" smtClean="0"/>
              <a:t>2.  7</a:t>
            </a:r>
            <a:br>
              <a:rPr lang="en-US" dirty="0" smtClean="0"/>
            </a:br>
            <a:r>
              <a:rPr lang="en-US" dirty="0" smtClean="0"/>
              <a:t>3.  9</a:t>
            </a:r>
            <a:br>
              <a:rPr lang="en-US" dirty="0" smtClean="0"/>
            </a:br>
            <a:r>
              <a:rPr lang="en-US" dirty="0" smtClean="0"/>
              <a:t>4.  6</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- 7</a:t>
            </a:r>
            <a:endParaRPr lang="en-US" dirty="0"/>
          </a:p>
        </p:txBody>
      </p:sp>
    </p:spTree>
    <p:extLst>
      <p:ext uri="{BB962C8B-B14F-4D97-AF65-F5344CB8AC3E}">
        <p14:creationId xmlns:p14="http://schemas.microsoft.com/office/powerpoint/2010/main" val="830676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30762"/>
          </a:xfrm>
        </p:spPr>
        <p:txBody>
          <a:bodyPr>
            <a:normAutofit fontScale="90000"/>
          </a:bodyPr>
          <a:lstStyle/>
          <a:p>
            <a:pPr algn="l"/>
            <a:r>
              <a:rPr lang="en-US" dirty="0" smtClean="0"/>
              <a:t>Q13 – An Office is located at 750 meters above mean sea level. What is the percentage of HSA payable to the employees in that Office</a:t>
            </a:r>
            <a:br>
              <a:rPr lang="en-US" dirty="0" smtClean="0"/>
            </a:br>
            <a:r>
              <a:rPr lang="en-US" dirty="0" smtClean="0"/>
              <a:t>1.  2%</a:t>
            </a:r>
            <a:br>
              <a:rPr lang="en-US" dirty="0" smtClean="0"/>
            </a:br>
            <a:r>
              <a:rPr lang="en-US" dirty="0" smtClean="0"/>
              <a:t>2.  2.5%</a:t>
            </a:r>
            <a:br>
              <a:rPr lang="en-US" dirty="0" smtClean="0"/>
            </a:br>
            <a:r>
              <a:rPr lang="en-US" dirty="0" smtClean="0"/>
              <a:t>3.  3%</a:t>
            </a:r>
            <a:br>
              <a:rPr lang="en-US" dirty="0" smtClean="0"/>
            </a:br>
            <a:r>
              <a:rPr lang="en-US" dirty="0" smtClean="0"/>
              <a:t>4.  NIL</a:t>
            </a:r>
            <a:endParaRPr lang="en-US" dirty="0"/>
          </a:p>
        </p:txBody>
      </p:sp>
      <p:sp>
        <p:nvSpPr>
          <p:cNvPr id="3" name="Content Placeholder 2"/>
          <p:cNvSpPr>
            <a:spLocks noGrp="1"/>
          </p:cNvSpPr>
          <p:nvPr>
            <p:ph idx="1"/>
          </p:nvPr>
        </p:nvSpPr>
        <p:spPr>
          <a:xfrm>
            <a:off x="457200" y="5562600"/>
            <a:ext cx="8229600" cy="990600"/>
          </a:xfrm>
        </p:spPr>
        <p:txBody>
          <a:bodyPr>
            <a:normAutofit/>
          </a:bodyPr>
          <a:lstStyle/>
          <a:p>
            <a:r>
              <a:rPr lang="en-US" dirty="0" err="1" smtClean="0"/>
              <a:t>Ans</a:t>
            </a:r>
            <a:r>
              <a:rPr lang="en-US" dirty="0" smtClean="0"/>
              <a:t> - NIL</a:t>
            </a:r>
            <a:endParaRPr lang="en-US" dirty="0"/>
          </a:p>
        </p:txBody>
      </p:sp>
    </p:spTree>
    <p:extLst>
      <p:ext uri="{BB962C8B-B14F-4D97-AF65-F5344CB8AC3E}">
        <p14:creationId xmlns:p14="http://schemas.microsoft.com/office/powerpoint/2010/main" val="4139113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678362"/>
          </a:xfrm>
        </p:spPr>
        <p:txBody>
          <a:bodyPr/>
          <a:lstStyle/>
          <a:p>
            <a:pPr algn="l"/>
            <a:r>
              <a:rPr lang="en-US" dirty="0" smtClean="0"/>
              <a:t>Q14 – Dearness Allowance will be same for the quarter</a:t>
            </a:r>
            <a:br>
              <a:rPr lang="en-US" dirty="0" smtClean="0"/>
            </a:br>
            <a:r>
              <a:rPr lang="en-US" dirty="0" smtClean="0"/>
              <a:t>1.  January to March</a:t>
            </a:r>
            <a:br>
              <a:rPr lang="en-US" dirty="0" smtClean="0"/>
            </a:br>
            <a:r>
              <a:rPr lang="en-US" dirty="0" smtClean="0"/>
              <a:t>2.  February to April</a:t>
            </a:r>
            <a:br>
              <a:rPr lang="en-US" dirty="0" smtClean="0"/>
            </a:br>
            <a:r>
              <a:rPr lang="en-US" dirty="0" smtClean="0"/>
              <a:t>3.  March to May</a:t>
            </a:r>
            <a:br>
              <a:rPr lang="en-US" dirty="0" smtClean="0"/>
            </a:br>
            <a:r>
              <a:rPr lang="en-US" dirty="0" smtClean="0"/>
              <a:t>4.  April to June</a:t>
            </a:r>
            <a:endParaRPr lang="en-US" dirty="0"/>
          </a:p>
        </p:txBody>
      </p:sp>
      <p:sp>
        <p:nvSpPr>
          <p:cNvPr id="3" name="Content Placeholder 2"/>
          <p:cNvSpPr>
            <a:spLocks noGrp="1"/>
          </p:cNvSpPr>
          <p:nvPr>
            <p:ph idx="1"/>
          </p:nvPr>
        </p:nvSpPr>
        <p:spPr>
          <a:xfrm>
            <a:off x="457200" y="5257800"/>
            <a:ext cx="8229600" cy="868363"/>
          </a:xfrm>
        </p:spPr>
        <p:txBody>
          <a:bodyPr/>
          <a:lstStyle/>
          <a:p>
            <a:r>
              <a:rPr lang="en-US" dirty="0" err="1" smtClean="0"/>
              <a:t>Ans</a:t>
            </a:r>
            <a:r>
              <a:rPr lang="en-US" dirty="0" smtClean="0"/>
              <a:t> – February to April</a:t>
            </a:r>
            <a:endParaRPr lang="en-US" dirty="0"/>
          </a:p>
        </p:txBody>
      </p:sp>
    </p:spTree>
    <p:extLst>
      <p:ext uri="{BB962C8B-B14F-4D97-AF65-F5344CB8AC3E}">
        <p14:creationId xmlns:p14="http://schemas.microsoft.com/office/powerpoint/2010/main" val="3955820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602162"/>
          </a:xfrm>
        </p:spPr>
        <p:txBody>
          <a:bodyPr/>
          <a:lstStyle/>
          <a:p>
            <a:pPr algn="l"/>
            <a:r>
              <a:rPr lang="en-US" dirty="0" smtClean="0"/>
              <a:t>Q15 – Entertainment Allowance to Branch </a:t>
            </a:r>
            <a:r>
              <a:rPr lang="en-US" dirty="0" err="1" smtClean="0"/>
              <a:t>Incharge</a:t>
            </a:r>
            <a:r>
              <a:rPr lang="en-US" dirty="0" smtClean="0"/>
              <a:t> is</a:t>
            </a:r>
            <a:br>
              <a:rPr lang="en-US" dirty="0" smtClean="0"/>
            </a:br>
            <a:r>
              <a:rPr lang="en-US" dirty="0" smtClean="0"/>
              <a:t>1.  Rs.2120</a:t>
            </a:r>
            <a:br>
              <a:rPr lang="en-US" dirty="0" smtClean="0"/>
            </a:br>
            <a:r>
              <a:rPr lang="en-US" dirty="0" smtClean="0"/>
              <a:t>2.  Rs.1750</a:t>
            </a:r>
            <a:br>
              <a:rPr lang="en-US" dirty="0" smtClean="0"/>
            </a:br>
            <a:r>
              <a:rPr lang="en-US" dirty="0" smtClean="0"/>
              <a:t>3.  Rs.1770</a:t>
            </a:r>
            <a:br>
              <a:rPr lang="en-US" dirty="0" smtClean="0"/>
            </a:br>
            <a:r>
              <a:rPr lang="en-US" dirty="0" smtClean="0"/>
              <a:t>4.  Rs.1250</a:t>
            </a:r>
            <a:endParaRPr lang="en-US" dirty="0"/>
          </a:p>
        </p:txBody>
      </p:sp>
      <p:sp>
        <p:nvSpPr>
          <p:cNvPr id="3" name="Content Placeholder 2"/>
          <p:cNvSpPr>
            <a:spLocks noGrp="1"/>
          </p:cNvSpPr>
          <p:nvPr>
            <p:ph idx="1"/>
          </p:nvPr>
        </p:nvSpPr>
        <p:spPr>
          <a:xfrm>
            <a:off x="457200" y="5257800"/>
            <a:ext cx="8229600" cy="868363"/>
          </a:xfrm>
        </p:spPr>
        <p:txBody>
          <a:bodyPr/>
          <a:lstStyle/>
          <a:p>
            <a:r>
              <a:rPr lang="en-US" dirty="0" err="1" smtClean="0"/>
              <a:t>Ans</a:t>
            </a:r>
            <a:r>
              <a:rPr lang="en-US" dirty="0" smtClean="0"/>
              <a:t> – Rs.1770</a:t>
            </a:r>
            <a:endParaRPr lang="en-US" dirty="0"/>
          </a:p>
        </p:txBody>
      </p:sp>
    </p:spTree>
    <p:extLst>
      <p:ext uri="{BB962C8B-B14F-4D97-AF65-F5344CB8AC3E}">
        <p14:creationId xmlns:p14="http://schemas.microsoft.com/office/powerpoint/2010/main" val="3856932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602162"/>
          </a:xfrm>
        </p:spPr>
        <p:txBody>
          <a:bodyPr>
            <a:normAutofit fontScale="90000"/>
          </a:bodyPr>
          <a:lstStyle/>
          <a:p>
            <a:pPr algn="l"/>
            <a:r>
              <a:rPr lang="en-US" dirty="0" smtClean="0"/>
              <a:t>Q16 – Under GMIS, there are ___ categories of sum insured based on the basic pay</a:t>
            </a:r>
            <a:br>
              <a:rPr lang="en-US" dirty="0" smtClean="0"/>
            </a:br>
            <a:r>
              <a:rPr lang="en-US" dirty="0" smtClean="0"/>
              <a:t>1.  3</a:t>
            </a:r>
            <a:br>
              <a:rPr lang="en-US" dirty="0" smtClean="0"/>
            </a:br>
            <a:r>
              <a:rPr lang="en-US" dirty="0" smtClean="0"/>
              <a:t>2.  4</a:t>
            </a:r>
            <a:br>
              <a:rPr lang="en-US" dirty="0" smtClean="0"/>
            </a:br>
            <a:r>
              <a:rPr lang="en-US" dirty="0" smtClean="0"/>
              <a:t>3.  5</a:t>
            </a:r>
            <a:br>
              <a:rPr lang="en-US" dirty="0" smtClean="0"/>
            </a:br>
            <a:r>
              <a:rPr lang="en-US" dirty="0" smtClean="0"/>
              <a:t>4.  6</a:t>
            </a:r>
            <a:endParaRPr lang="en-US" dirty="0"/>
          </a:p>
        </p:txBody>
      </p:sp>
      <p:sp>
        <p:nvSpPr>
          <p:cNvPr id="3" name="Content Placeholder 2"/>
          <p:cNvSpPr>
            <a:spLocks noGrp="1"/>
          </p:cNvSpPr>
          <p:nvPr>
            <p:ph idx="1"/>
          </p:nvPr>
        </p:nvSpPr>
        <p:spPr>
          <a:xfrm>
            <a:off x="457200" y="5257800"/>
            <a:ext cx="8229600" cy="868363"/>
          </a:xfrm>
        </p:spPr>
        <p:txBody>
          <a:bodyPr/>
          <a:lstStyle/>
          <a:p>
            <a:r>
              <a:rPr lang="en-US" dirty="0" err="1" smtClean="0"/>
              <a:t>Ans</a:t>
            </a:r>
            <a:r>
              <a:rPr lang="en-US" dirty="0" smtClean="0"/>
              <a:t> - 3</a:t>
            </a:r>
            <a:endParaRPr lang="en-US" dirty="0"/>
          </a:p>
        </p:txBody>
      </p:sp>
    </p:spTree>
    <p:extLst>
      <p:ext uri="{BB962C8B-B14F-4D97-AF65-F5344CB8AC3E}">
        <p14:creationId xmlns:p14="http://schemas.microsoft.com/office/powerpoint/2010/main" val="1971955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4648200"/>
          </a:xfrm>
        </p:spPr>
        <p:txBody>
          <a:bodyPr>
            <a:normAutofit fontScale="90000"/>
          </a:bodyPr>
          <a:lstStyle/>
          <a:p>
            <a:pPr algn="l"/>
            <a:r>
              <a:rPr lang="en-US" dirty="0" smtClean="0"/>
              <a:t>Q17 </a:t>
            </a:r>
            <a:r>
              <a:rPr lang="en-US" dirty="0" smtClean="0"/>
              <a:t>– Purchase of another brief case is sanctioned for Officers after a period of</a:t>
            </a:r>
            <a:br>
              <a:rPr lang="en-US" dirty="0" smtClean="0"/>
            </a:br>
            <a:r>
              <a:rPr lang="en-US" dirty="0" smtClean="0"/>
              <a:t>1.  2 years</a:t>
            </a:r>
            <a:br>
              <a:rPr lang="en-US" dirty="0" smtClean="0"/>
            </a:br>
            <a:r>
              <a:rPr lang="en-US" dirty="0" smtClean="0"/>
              <a:t>2.  3 years</a:t>
            </a:r>
            <a:br>
              <a:rPr lang="en-US" dirty="0" smtClean="0"/>
            </a:br>
            <a:r>
              <a:rPr lang="en-US" dirty="0" smtClean="0"/>
              <a:t>3.  4 years</a:t>
            </a:r>
            <a:br>
              <a:rPr lang="en-US" dirty="0" smtClean="0"/>
            </a:br>
            <a:r>
              <a:rPr lang="en-US" dirty="0" smtClean="0"/>
              <a:t>4.  5 years</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3 years</a:t>
            </a:r>
            <a:endParaRPr lang="en-US" dirty="0"/>
          </a:p>
        </p:txBody>
      </p:sp>
    </p:spTree>
    <p:extLst>
      <p:ext uri="{BB962C8B-B14F-4D97-AF65-F5344CB8AC3E}">
        <p14:creationId xmlns:p14="http://schemas.microsoft.com/office/powerpoint/2010/main" val="1448755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lstStyle/>
          <a:p>
            <a:pPr algn="l"/>
            <a:r>
              <a:rPr lang="en-US" dirty="0" smtClean="0"/>
              <a:t>Q18 </a:t>
            </a:r>
            <a:r>
              <a:rPr lang="en-US" dirty="0" smtClean="0"/>
              <a:t>– Uniform is provided to</a:t>
            </a:r>
            <a:br>
              <a:rPr lang="en-US" dirty="0" smtClean="0"/>
            </a:br>
            <a:r>
              <a:rPr lang="en-US" dirty="0" smtClean="0"/>
              <a:t>1.  FTS and Sub-staff</a:t>
            </a:r>
            <a:br>
              <a:rPr lang="en-US" dirty="0" smtClean="0"/>
            </a:br>
            <a:r>
              <a:rPr lang="en-US" dirty="0" smtClean="0"/>
              <a:t>2.  Clerical employees</a:t>
            </a:r>
            <a:br>
              <a:rPr lang="en-US" dirty="0" smtClean="0"/>
            </a:br>
            <a:r>
              <a:rPr lang="en-US" dirty="0" smtClean="0"/>
              <a:t>3.  Casual </a:t>
            </a:r>
            <a:r>
              <a:rPr lang="en-US" dirty="0" err="1" smtClean="0"/>
              <a:t>labourers</a:t>
            </a:r>
            <a:r>
              <a:rPr lang="en-US" dirty="0" smtClean="0"/>
              <a:t/>
            </a:r>
            <a:br>
              <a:rPr lang="en-US" dirty="0" smtClean="0"/>
            </a:br>
            <a:r>
              <a:rPr lang="en-US" dirty="0" smtClean="0"/>
              <a:t>4.  Contractual workers</a:t>
            </a:r>
            <a:endParaRPr lang="en-US" dirty="0"/>
          </a:p>
        </p:txBody>
      </p:sp>
      <p:sp>
        <p:nvSpPr>
          <p:cNvPr id="3" name="Content Placeholder 2"/>
          <p:cNvSpPr>
            <a:spLocks noGrp="1"/>
          </p:cNvSpPr>
          <p:nvPr>
            <p:ph idx="1"/>
          </p:nvPr>
        </p:nvSpPr>
        <p:spPr>
          <a:xfrm>
            <a:off x="457200" y="5334000"/>
            <a:ext cx="8229600" cy="792163"/>
          </a:xfrm>
        </p:spPr>
        <p:txBody>
          <a:bodyPr/>
          <a:lstStyle/>
          <a:p>
            <a:r>
              <a:rPr lang="en-US" dirty="0" err="1" smtClean="0"/>
              <a:t>Ans</a:t>
            </a:r>
            <a:r>
              <a:rPr lang="en-US" dirty="0" smtClean="0"/>
              <a:t> – FTS and Sub-staff</a:t>
            </a:r>
            <a:endParaRPr lang="en-US" dirty="0"/>
          </a:p>
        </p:txBody>
      </p:sp>
    </p:spTree>
    <p:extLst>
      <p:ext uri="{BB962C8B-B14F-4D97-AF65-F5344CB8AC3E}">
        <p14:creationId xmlns:p14="http://schemas.microsoft.com/office/powerpoint/2010/main" val="3521913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534400" cy="3382962"/>
          </a:xfrm>
        </p:spPr>
        <p:txBody>
          <a:bodyPr>
            <a:normAutofit fontScale="90000"/>
          </a:bodyPr>
          <a:lstStyle/>
          <a:p>
            <a:pPr algn="l"/>
            <a:r>
              <a:rPr lang="en-US" dirty="0" smtClean="0"/>
              <a:t>Q1 – Wage revision for PSU – General Insurance employees will be considered</a:t>
            </a:r>
            <a:br>
              <a:rPr lang="en-US" dirty="0" smtClean="0"/>
            </a:br>
            <a:r>
              <a:rPr lang="en-US" dirty="0" smtClean="0"/>
              <a:t>1.  Once in 5 years</a:t>
            </a:r>
            <a:br>
              <a:rPr lang="en-US" dirty="0" smtClean="0"/>
            </a:br>
            <a:r>
              <a:rPr lang="en-US" dirty="0" smtClean="0"/>
              <a:t>2.  Once in 4 years</a:t>
            </a:r>
            <a:br>
              <a:rPr lang="en-US" dirty="0" smtClean="0"/>
            </a:br>
            <a:r>
              <a:rPr lang="en-US" dirty="0" smtClean="0"/>
              <a:t>3.  Once in 10 years</a:t>
            </a:r>
            <a:br>
              <a:rPr lang="en-US" dirty="0" smtClean="0"/>
            </a:br>
            <a:r>
              <a:rPr lang="en-US" dirty="0" smtClean="0"/>
              <a:t>4.  None of the above</a:t>
            </a:r>
            <a:endParaRPr lang="en-US" dirty="0"/>
          </a:p>
        </p:txBody>
      </p:sp>
      <p:sp>
        <p:nvSpPr>
          <p:cNvPr id="3" name="Content Placeholder 2"/>
          <p:cNvSpPr>
            <a:spLocks noGrp="1"/>
          </p:cNvSpPr>
          <p:nvPr>
            <p:ph idx="1"/>
          </p:nvPr>
        </p:nvSpPr>
        <p:spPr>
          <a:xfrm>
            <a:off x="457200" y="4724400"/>
            <a:ext cx="8229600" cy="1401763"/>
          </a:xfrm>
        </p:spPr>
        <p:txBody>
          <a:bodyPr/>
          <a:lstStyle/>
          <a:p>
            <a:r>
              <a:rPr lang="en-US" dirty="0" err="1" smtClean="0"/>
              <a:t>Ans</a:t>
            </a:r>
            <a:r>
              <a:rPr lang="en-US" dirty="0" smtClean="0"/>
              <a:t> – Once in 5 years</a:t>
            </a:r>
            <a:endParaRPr lang="en-US" dirty="0"/>
          </a:p>
        </p:txBody>
      </p:sp>
    </p:spTree>
    <p:extLst>
      <p:ext uri="{BB962C8B-B14F-4D97-AF65-F5344CB8AC3E}">
        <p14:creationId xmlns:p14="http://schemas.microsoft.com/office/powerpoint/2010/main" val="7976668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83162"/>
          </a:xfrm>
        </p:spPr>
        <p:txBody>
          <a:bodyPr>
            <a:normAutofit fontScale="90000"/>
          </a:bodyPr>
          <a:lstStyle/>
          <a:p>
            <a:pPr algn="l"/>
            <a:r>
              <a:rPr lang="en-US" sz="3600" dirty="0" smtClean="0"/>
              <a:t>Q19 </a:t>
            </a:r>
            <a:r>
              <a:rPr lang="en-US" sz="3600" dirty="0" smtClean="0"/>
              <a:t>– Which of the following does not constitute </a:t>
            </a:r>
            <a:r>
              <a:rPr lang="en-US" sz="3600" dirty="0" err="1" smtClean="0"/>
              <a:t>mis</a:t>
            </a:r>
            <a:r>
              <a:rPr lang="en-US" sz="3600" dirty="0" smtClean="0"/>
              <a:t>-conduct under CDA rules</a:t>
            </a:r>
            <a:br>
              <a:rPr lang="en-US" sz="3600" dirty="0" smtClean="0"/>
            </a:br>
            <a:r>
              <a:rPr lang="en-US" sz="3600" dirty="0" smtClean="0"/>
              <a:t>1.  Habitual late or irregular attendance</a:t>
            </a:r>
            <a:br>
              <a:rPr lang="en-US" sz="3600" dirty="0" smtClean="0"/>
            </a:br>
            <a:r>
              <a:rPr lang="en-US" sz="3600" dirty="0" smtClean="0"/>
              <a:t>2.  Absence from employee’s appointment place of work without permission or sufficient cause</a:t>
            </a:r>
            <a:br>
              <a:rPr lang="en-US" sz="3600" dirty="0" smtClean="0"/>
            </a:br>
            <a:r>
              <a:rPr lang="en-US" sz="3600" dirty="0" smtClean="0"/>
              <a:t>3.  Commission of any act amounting to criminal offence involving moral turpitude</a:t>
            </a:r>
            <a:br>
              <a:rPr lang="en-US" sz="3600" dirty="0" smtClean="0"/>
            </a:br>
            <a:r>
              <a:rPr lang="en-US" sz="3600" dirty="0" smtClean="0"/>
              <a:t>4.  Absence from duty for 1 day without permission</a:t>
            </a:r>
            <a:r>
              <a:rPr lang="en-US" dirty="0" smtClean="0"/>
              <a:t/>
            </a:r>
            <a:br>
              <a:rPr lang="en-US" dirty="0" smtClean="0"/>
            </a:br>
            <a:endParaRPr lang="en-US" dirty="0"/>
          </a:p>
        </p:txBody>
      </p:sp>
      <p:sp>
        <p:nvSpPr>
          <p:cNvPr id="3" name="Content Placeholder 2"/>
          <p:cNvSpPr>
            <a:spLocks noGrp="1"/>
          </p:cNvSpPr>
          <p:nvPr>
            <p:ph idx="1"/>
          </p:nvPr>
        </p:nvSpPr>
        <p:spPr>
          <a:xfrm>
            <a:off x="457200" y="5486400"/>
            <a:ext cx="8229600" cy="914400"/>
          </a:xfrm>
        </p:spPr>
        <p:txBody>
          <a:bodyPr>
            <a:normAutofit fontScale="92500" lnSpcReduction="10000"/>
          </a:bodyPr>
          <a:lstStyle/>
          <a:p>
            <a:r>
              <a:rPr lang="en-US" dirty="0" err="1" smtClean="0"/>
              <a:t>Ans</a:t>
            </a:r>
            <a:r>
              <a:rPr lang="en-US" dirty="0" smtClean="0"/>
              <a:t> – Absence from duty for 1 day without permission</a:t>
            </a:r>
            <a:endParaRPr lang="en-US" dirty="0"/>
          </a:p>
        </p:txBody>
      </p:sp>
    </p:spTree>
    <p:extLst>
      <p:ext uri="{BB962C8B-B14F-4D97-AF65-F5344CB8AC3E}">
        <p14:creationId xmlns:p14="http://schemas.microsoft.com/office/powerpoint/2010/main" val="1111975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6962"/>
          </a:xfrm>
        </p:spPr>
        <p:txBody>
          <a:bodyPr>
            <a:normAutofit fontScale="90000"/>
          </a:bodyPr>
          <a:lstStyle/>
          <a:p>
            <a:pPr algn="l"/>
            <a:r>
              <a:rPr lang="en-US" dirty="0" smtClean="0"/>
              <a:t>Q20 </a:t>
            </a:r>
            <a:r>
              <a:rPr lang="en-US" dirty="0" smtClean="0"/>
              <a:t>– Maximum number of ML that can be granted to a female employee during her period of service is</a:t>
            </a:r>
            <a:br>
              <a:rPr lang="en-US" dirty="0" smtClean="0"/>
            </a:br>
            <a:r>
              <a:rPr lang="en-US" dirty="0" smtClean="0"/>
              <a:t>1.  1 year</a:t>
            </a:r>
            <a:br>
              <a:rPr lang="en-US" dirty="0" smtClean="0"/>
            </a:br>
            <a:r>
              <a:rPr lang="en-US" dirty="0" smtClean="0"/>
              <a:t>2.  360 days</a:t>
            </a:r>
            <a:br>
              <a:rPr lang="en-US" dirty="0" smtClean="0"/>
            </a:br>
            <a:r>
              <a:rPr lang="en-US" dirty="0" smtClean="0"/>
              <a:t>3.  365 days</a:t>
            </a:r>
            <a:br>
              <a:rPr lang="en-US" dirty="0" smtClean="0"/>
            </a:br>
            <a:r>
              <a:rPr lang="en-US" dirty="0" smtClean="0"/>
              <a:t>4.  12 months</a:t>
            </a:r>
            <a:endParaRPr lang="en-US" dirty="0"/>
          </a:p>
        </p:txBody>
      </p:sp>
      <p:sp>
        <p:nvSpPr>
          <p:cNvPr id="3" name="Content Placeholder 2"/>
          <p:cNvSpPr>
            <a:spLocks noGrp="1"/>
          </p:cNvSpPr>
          <p:nvPr>
            <p:ph idx="1"/>
          </p:nvPr>
        </p:nvSpPr>
        <p:spPr>
          <a:xfrm>
            <a:off x="457200" y="5410200"/>
            <a:ext cx="8229600" cy="990600"/>
          </a:xfrm>
        </p:spPr>
        <p:txBody>
          <a:bodyPr/>
          <a:lstStyle/>
          <a:p>
            <a:r>
              <a:rPr lang="en-US" dirty="0" err="1" smtClean="0"/>
              <a:t>Ans</a:t>
            </a:r>
            <a:r>
              <a:rPr lang="en-US" dirty="0" smtClean="0"/>
              <a:t> – 12 months</a:t>
            </a:r>
            <a:endParaRPr lang="en-US" dirty="0"/>
          </a:p>
        </p:txBody>
      </p:sp>
    </p:spTree>
    <p:extLst>
      <p:ext uri="{BB962C8B-B14F-4D97-AF65-F5344CB8AC3E}">
        <p14:creationId xmlns:p14="http://schemas.microsoft.com/office/powerpoint/2010/main" val="583237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fontScale="90000"/>
          </a:bodyPr>
          <a:lstStyle/>
          <a:p>
            <a:pPr algn="l"/>
            <a:r>
              <a:rPr lang="en-US" dirty="0" smtClean="0"/>
              <a:t>Q21 </a:t>
            </a:r>
            <a:r>
              <a:rPr lang="en-US" dirty="0" smtClean="0"/>
              <a:t>– Marks for AIII of III for Officers promotion under fast track from Scale II to III is </a:t>
            </a:r>
            <a:br>
              <a:rPr lang="en-US" dirty="0" smtClean="0"/>
            </a:br>
            <a:r>
              <a:rPr lang="en-US" dirty="0" smtClean="0"/>
              <a:t>1.  6 marks</a:t>
            </a:r>
            <a:br>
              <a:rPr lang="en-US" dirty="0" smtClean="0"/>
            </a:br>
            <a:r>
              <a:rPr lang="en-US" dirty="0" smtClean="0"/>
              <a:t>2.  </a:t>
            </a:r>
            <a:r>
              <a:rPr lang="en-US" dirty="0" smtClean="0"/>
              <a:t>NIL </a:t>
            </a:r>
            <a:r>
              <a:rPr lang="en-US" dirty="0" smtClean="0"/>
              <a:t>marks</a:t>
            </a:r>
            <a:br>
              <a:rPr lang="en-US" dirty="0" smtClean="0"/>
            </a:br>
            <a:r>
              <a:rPr lang="en-US" dirty="0" smtClean="0"/>
              <a:t>3.  10 marks</a:t>
            </a:r>
            <a:br>
              <a:rPr lang="en-US" dirty="0" smtClean="0"/>
            </a:br>
            <a:r>
              <a:rPr lang="en-US" dirty="0" smtClean="0"/>
              <a:t>4.  15 marks</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a:t>
            </a:r>
            <a:r>
              <a:rPr lang="en-US" dirty="0" smtClean="0"/>
              <a:t>NIL </a:t>
            </a:r>
            <a:r>
              <a:rPr lang="en-US" dirty="0" smtClean="0"/>
              <a:t>marks</a:t>
            </a:r>
            <a:endParaRPr lang="en-US" dirty="0"/>
          </a:p>
        </p:txBody>
      </p:sp>
    </p:spTree>
    <p:extLst>
      <p:ext uri="{BB962C8B-B14F-4D97-AF65-F5344CB8AC3E}">
        <p14:creationId xmlns:p14="http://schemas.microsoft.com/office/powerpoint/2010/main" val="3969751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8229600" cy="4830762"/>
          </a:xfrm>
        </p:spPr>
        <p:txBody>
          <a:bodyPr/>
          <a:lstStyle/>
          <a:p>
            <a:pPr algn="l"/>
            <a:r>
              <a:rPr lang="en-US" dirty="0" smtClean="0"/>
              <a:t>Q22 </a:t>
            </a:r>
            <a:r>
              <a:rPr lang="en-US" dirty="0" smtClean="0"/>
              <a:t>– In case of resignation, the gratuity is paid </a:t>
            </a:r>
            <a:br>
              <a:rPr lang="en-US" dirty="0" smtClean="0"/>
            </a:br>
            <a:r>
              <a:rPr lang="en-US" dirty="0" smtClean="0"/>
              <a:t>1.  after 20 years of service</a:t>
            </a:r>
            <a:br>
              <a:rPr lang="en-US" dirty="0" smtClean="0"/>
            </a:br>
            <a:r>
              <a:rPr lang="en-US" dirty="0" smtClean="0"/>
              <a:t>2.  after 10 years of service</a:t>
            </a:r>
            <a:br>
              <a:rPr lang="en-US" dirty="0" smtClean="0"/>
            </a:br>
            <a:r>
              <a:rPr lang="en-US" dirty="0" smtClean="0"/>
              <a:t>3.  after 2 years of service</a:t>
            </a:r>
            <a:br>
              <a:rPr lang="en-US" dirty="0" smtClean="0"/>
            </a:br>
            <a:r>
              <a:rPr lang="en-US" dirty="0" smtClean="0"/>
              <a:t>4.  after 5 years of service</a:t>
            </a:r>
            <a:endParaRPr lang="en-US" dirty="0"/>
          </a:p>
        </p:txBody>
      </p:sp>
      <p:sp>
        <p:nvSpPr>
          <p:cNvPr id="3" name="Content Placeholder 2"/>
          <p:cNvSpPr>
            <a:spLocks noGrp="1"/>
          </p:cNvSpPr>
          <p:nvPr>
            <p:ph idx="1"/>
          </p:nvPr>
        </p:nvSpPr>
        <p:spPr>
          <a:xfrm>
            <a:off x="457200" y="5334000"/>
            <a:ext cx="8229600" cy="792163"/>
          </a:xfrm>
        </p:spPr>
        <p:txBody>
          <a:bodyPr/>
          <a:lstStyle/>
          <a:p>
            <a:r>
              <a:rPr lang="en-US" dirty="0" err="1" smtClean="0"/>
              <a:t>Ans</a:t>
            </a:r>
            <a:r>
              <a:rPr lang="en-US" dirty="0" smtClean="0"/>
              <a:t> – after 5 years of service</a:t>
            </a:r>
            <a:endParaRPr lang="en-US" dirty="0"/>
          </a:p>
        </p:txBody>
      </p:sp>
    </p:spTree>
    <p:extLst>
      <p:ext uri="{BB962C8B-B14F-4D97-AF65-F5344CB8AC3E}">
        <p14:creationId xmlns:p14="http://schemas.microsoft.com/office/powerpoint/2010/main" val="3837534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678362"/>
          </a:xfrm>
        </p:spPr>
        <p:txBody>
          <a:bodyPr/>
          <a:lstStyle/>
          <a:p>
            <a:pPr algn="l"/>
            <a:r>
              <a:rPr lang="en-US" dirty="0" smtClean="0"/>
              <a:t>Q23 </a:t>
            </a:r>
            <a:r>
              <a:rPr lang="en-US" dirty="0" smtClean="0"/>
              <a:t>– How many dependent children can be covered under LTS</a:t>
            </a:r>
            <a:br>
              <a:rPr lang="en-US" dirty="0" smtClean="0"/>
            </a:br>
            <a:r>
              <a:rPr lang="en-US" dirty="0" smtClean="0"/>
              <a:t>1.  2 </a:t>
            </a:r>
            <a:br>
              <a:rPr lang="en-US" dirty="0" smtClean="0"/>
            </a:br>
            <a:r>
              <a:rPr lang="en-US" dirty="0" smtClean="0"/>
              <a:t>2.  3 </a:t>
            </a:r>
            <a:br>
              <a:rPr lang="en-US" dirty="0" smtClean="0"/>
            </a:br>
            <a:r>
              <a:rPr lang="en-US" dirty="0" smtClean="0"/>
              <a:t>3.  4</a:t>
            </a:r>
            <a:br>
              <a:rPr lang="en-US" dirty="0" smtClean="0"/>
            </a:br>
            <a:r>
              <a:rPr lang="en-US" dirty="0" smtClean="0"/>
              <a:t>4.  any number</a:t>
            </a:r>
            <a:endParaRPr lang="en-US" dirty="0"/>
          </a:p>
        </p:txBody>
      </p:sp>
      <p:sp>
        <p:nvSpPr>
          <p:cNvPr id="3" name="Content Placeholder 2"/>
          <p:cNvSpPr>
            <a:spLocks noGrp="1"/>
          </p:cNvSpPr>
          <p:nvPr>
            <p:ph idx="1"/>
          </p:nvPr>
        </p:nvSpPr>
        <p:spPr>
          <a:xfrm>
            <a:off x="457200" y="5257800"/>
            <a:ext cx="8229600" cy="868363"/>
          </a:xfrm>
        </p:spPr>
        <p:txBody>
          <a:bodyPr/>
          <a:lstStyle/>
          <a:p>
            <a:r>
              <a:rPr lang="en-US" dirty="0" err="1" smtClean="0"/>
              <a:t>Ans</a:t>
            </a:r>
            <a:r>
              <a:rPr lang="en-US" dirty="0" smtClean="0"/>
              <a:t> – any number</a:t>
            </a:r>
            <a:endParaRPr lang="en-US" dirty="0"/>
          </a:p>
        </p:txBody>
      </p:sp>
    </p:spTree>
    <p:extLst>
      <p:ext uri="{BB962C8B-B14F-4D97-AF65-F5344CB8AC3E}">
        <p14:creationId xmlns:p14="http://schemas.microsoft.com/office/powerpoint/2010/main" val="587375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449762"/>
          </a:xfrm>
        </p:spPr>
        <p:txBody>
          <a:bodyPr/>
          <a:lstStyle/>
          <a:p>
            <a:pPr algn="l"/>
            <a:r>
              <a:rPr lang="en-US" dirty="0" smtClean="0"/>
              <a:t>Q24 </a:t>
            </a:r>
            <a:r>
              <a:rPr lang="en-US" dirty="0" smtClean="0"/>
              <a:t>– The employee contribution to the New Pension Fund is </a:t>
            </a:r>
            <a:br>
              <a:rPr lang="en-US" dirty="0" smtClean="0"/>
            </a:br>
            <a:r>
              <a:rPr lang="en-US" dirty="0" smtClean="0"/>
              <a:t>1.  5 %</a:t>
            </a:r>
            <a:br>
              <a:rPr lang="en-US" dirty="0" smtClean="0"/>
            </a:br>
            <a:r>
              <a:rPr lang="en-US" dirty="0" smtClean="0"/>
              <a:t>2. 10%</a:t>
            </a:r>
            <a:br>
              <a:rPr lang="en-US" dirty="0" smtClean="0"/>
            </a:br>
            <a:r>
              <a:rPr lang="en-US" dirty="0" smtClean="0"/>
              <a:t>3. 15%</a:t>
            </a:r>
            <a:br>
              <a:rPr lang="en-US" dirty="0" smtClean="0"/>
            </a:br>
            <a:r>
              <a:rPr lang="en-US" dirty="0" smtClean="0"/>
              <a:t>4. 12%</a:t>
            </a:r>
            <a:endParaRPr lang="en-US" dirty="0"/>
          </a:p>
        </p:txBody>
      </p:sp>
      <p:sp>
        <p:nvSpPr>
          <p:cNvPr id="3" name="Content Placeholder 2"/>
          <p:cNvSpPr>
            <a:spLocks noGrp="1"/>
          </p:cNvSpPr>
          <p:nvPr>
            <p:ph idx="1"/>
          </p:nvPr>
        </p:nvSpPr>
        <p:spPr>
          <a:xfrm>
            <a:off x="457200" y="5334000"/>
            <a:ext cx="8229600" cy="944563"/>
          </a:xfrm>
        </p:spPr>
        <p:txBody>
          <a:bodyPr/>
          <a:lstStyle/>
          <a:p>
            <a:r>
              <a:rPr lang="en-US" dirty="0" err="1" smtClean="0"/>
              <a:t>Ans</a:t>
            </a:r>
            <a:r>
              <a:rPr lang="en-US" dirty="0" smtClean="0"/>
              <a:t> – 10%</a:t>
            </a:r>
            <a:endParaRPr lang="en-US" dirty="0"/>
          </a:p>
        </p:txBody>
      </p:sp>
    </p:spTree>
    <p:extLst>
      <p:ext uri="{BB962C8B-B14F-4D97-AF65-F5344CB8AC3E}">
        <p14:creationId xmlns:p14="http://schemas.microsoft.com/office/powerpoint/2010/main" val="4279892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fontScale="90000"/>
          </a:bodyPr>
          <a:lstStyle/>
          <a:p>
            <a:pPr algn="l"/>
            <a:r>
              <a:rPr lang="en-US" dirty="0" smtClean="0"/>
              <a:t>Q25 </a:t>
            </a:r>
            <a:r>
              <a:rPr lang="en-US" dirty="0" smtClean="0"/>
              <a:t>– Which of the following is not a major penalty</a:t>
            </a:r>
            <a:br>
              <a:rPr lang="en-US" dirty="0" smtClean="0"/>
            </a:br>
            <a:r>
              <a:rPr lang="en-US" dirty="0" smtClean="0"/>
              <a:t>1.  Dismissal</a:t>
            </a:r>
            <a:br>
              <a:rPr lang="en-US" dirty="0" smtClean="0"/>
            </a:br>
            <a:r>
              <a:rPr lang="en-US" dirty="0" smtClean="0"/>
              <a:t>2.  Censure</a:t>
            </a:r>
            <a:br>
              <a:rPr lang="en-US" dirty="0" smtClean="0"/>
            </a:br>
            <a:r>
              <a:rPr lang="en-US" dirty="0" smtClean="0"/>
              <a:t>3.  Compulsory retirement</a:t>
            </a:r>
            <a:br>
              <a:rPr lang="en-US" dirty="0" smtClean="0"/>
            </a:br>
            <a:r>
              <a:rPr lang="en-US" dirty="0" smtClean="0"/>
              <a:t>4.  Withholding of increments permanently</a:t>
            </a:r>
            <a:endParaRPr lang="en-US" dirty="0"/>
          </a:p>
        </p:txBody>
      </p:sp>
      <p:sp>
        <p:nvSpPr>
          <p:cNvPr id="3" name="Content Placeholder 2"/>
          <p:cNvSpPr>
            <a:spLocks noGrp="1"/>
          </p:cNvSpPr>
          <p:nvPr>
            <p:ph idx="1"/>
          </p:nvPr>
        </p:nvSpPr>
        <p:spPr>
          <a:xfrm>
            <a:off x="457200" y="5334000"/>
            <a:ext cx="8229600" cy="792163"/>
          </a:xfrm>
        </p:spPr>
        <p:txBody>
          <a:bodyPr/>
          <a:lstStyle/>
          <a:p>
            <a:r>
              <a:rPr lang="en-US" dirty="0" err="1" smtClean="0"/>
              <a:t>Ans</a:t>
            </a:r>
            <a:r>
              <a:rPr lang="en-US" dirty="0" smtClean="0"/>
              <a:t> - Censure</a:t>
            </a:r>
            <a:endParaRPr lang="en-US" dirty="0"/>
          </a:p>
        </p:txBody>
      </p:sp>
    </p:spTree>
    <p:extLst>
      <p:ext uri="{BB962C8B-B14F-4D97-AF65-F5344CB8AC3E}">
        <p14:creationId xmlns:p14="http://schemas.microsoft.com/office/powerpoint/2010/main" val="2275506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678362"/>
          </a:xfrm>
        </p:spPr>
        <p:txBody>
          <a:bodyPr>
            <a:normAutofit fontScale="90000"/>
          </a:bodyPr>
          <a:lstStyle/>
          <a:p>
            <a:pPr algn="l"/>
            <a:r>
              <a:rPr lang="en-US" dirty="0" smtClean="0"/>
              <a:t>Q26 </a:t>
            </a:r>
            <a:r>
              <a:rPr lang="en-US" dirty="0" smtClean="0"/>
              <a:t>– What is the time limit for providing information under RTI Act</a:t>
            </a:r>
            <a:br>
              <a:rPr lang="en-US" dirty="0" smtClean="0"/>
            </a:br>
            <a:r>
              <a:rPr lang="en-US" dirty="0" smtClean="0"/>
              <a:t>1.  15 days</a:t>
            </a:r>
            <a:br>
              <a:rPr lang="en-US" dirty="0" smtClean="0"/>
            </a:br>
            <a:r>
              <a:rPr lang="en-US" dirty="0" smtClean="0"/>
              <a:t>2.  30 days</a:t>
            </a:r>
            <a:br>
              <a:rPr lang="en-US" dirty="0" smtClean="0"/>
            </a:br>
            <a:r>
              <a:rPr lang="en-US" dirty="0" smtClean="0"/>
              <a:t>3.  50 days</a:t>
            </a:r>
            <a:br>
              <a:rPr lang="en-US" dirty="0" smtClean="0"/>
            </a:br>
            <a:r>
              <a:rPr lang="en-US" dirty="0" smtClean="0"/>
              <a:t>4.  60 days</a:t>
            </a:r>
            <a:endParaRPr lang="en-US" dirty="0"/>
          </a:p>
        </p:txBody>
      </p:sp>
      <p:sp>
        <p:nvSpPr>
          <p:cNvPr id="3" name="Content Placeholder 2"/>
          <p:cNvSpPr>
            <a:spLocks noGrp="1"/>
          </p:cNvSpPr>
          <p:nvPr>
            <p:ph idx="1"/>
          </p:nvPr>
        </p:nvSpPr>
        <p:spPr>
          <a:xfrm>
            <a:off x="457200" y="5257800"/>
            <a:ext cx="8229600" cy="868363"/>
          </a:xfrm>
        </p:spPr>
        <p:txBody>
          <a:bodyPr/>
          <a:lstStyle/>
          <a:p>
            <a:r>
              <a:rPr lang="en-US" dirty="0" err="1" smtClean="0"/>
              <a:t>Ans</a:t>
            </a:r>
            <a:r>
              <a:rPr lang="en-US" dirty="0" smtClean="0"/>
              <a:t> – 30 days</a:t>
            </a:r>
            <a:endParaRPr lang="en-US" dirty="0"/>
          </a:p>
        </p:txBody>
      </p:sp>
    </p:spTree>
    <p:extLst>
      <p:ext uri="{BB962C8B-B14F-4D97-AF65-F5344CB8AC3E}">
        <p14:creationId xmlns:p14="http://schemas.microsoft.com/office/powerpoint/2010/main" val="1454045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678362"/>
          </a:xfrm>
        </p:spPr>
        <p:txBody>
          <a:bodyPr/>
          <a:lstStyle/>
          <a:p>
            <a:pPr algn="l"/>
            <a:r>
              <a:rPr lang="en-US" dirty="0" smtClean="0"/>
              <a:t>Q27 </a:t>
            </a:r>
            <a:r>
              <a:rPr lang="en-US" dirty="0" smtClean="0"/>
              <a:t>– RTI Act came into effect from which year</a:t>
            </a:r>
            <a:br>
              <a:rPr lang="en-US" dirty="0" smtClean="0"/>
            </a:br>
            <a:r>
              <a:rPr lang="en-US" dirty="0" smtClean="0"/>
              <a:t>1.  October 2004</a:t>
            </a:r>
            <a:br>
              <a:rPr lang="en-US" dirty="0" smtClean="0"/>
            </a:br>
            <a:r>
              <a:rPr lang="en-US" dirty="0" smtClean="0"/>
              <a:t>2.  October 2006</a:t>
            </a:r>
            <a:br>
              <a:rPr lang="en-US" dirty="0" smtClean="0"/>
            </a:br>
            <a:r>
              <a:rPr lang="en-US" dirty="0" smtClean="0"/>
              <a:t>3.  October 2007</a:t>
            </a:r>
            <a:br>
              <a:rPr lang="en-US" dirty="0" smtClean="0"/>
            </a:br>
            <a:r>
              <a:rPr lang="en-US" dirty="0" smtClean="0"/>
              <a:t>4.  October 2005</a:t>
            </a:r>
            <a:endParaRPr lang="en-US" dirty="0"/>
          </a:p>
        </p:txBody>
      </p:sp>
      <p:sp>
        <p:nvSpPr>
          <p:cNvPr id="3" name="Content Placeholder 2"/>
          <p:cNvSpPr>
            <a:spLocks noGrp="1"/>
          </p:cNvSpPr>
          <p:nvPr>
            <p:ph idx="1"/>
          </p:nvPr>
        </p:nvSpPr>
        <p:spPr>
          <a:xfrm>
            <a:off x="457200" y="5257800"/>
            <a:ext cx="8229600" cy="868363"/>
          </a:xfrm>
        </p:spPr>
        <p:txBody>
          <a:bodyPr/>
          <a:lstStyle/>
          <a:p>
            <a:r>
              <a:rPr lang="en-US" dirty="0" err="1" smtClean="0"/>
              <a:t>Ans</a:t>
            </a:r>
            <a:r>
              <a:rPr lang="en-US" dirty="0" smtClean="0"/>
              <a:t> – October 2005</a:t>
            </a:r>
            <a:endParaRPr lang="en-US" dirty="0"/>
          </a:p>
        </p:txBody>
      </p:sp>
    </p:spTree>
    <p:extLst>
      <p:ext uri="{BB962C8B-B14F-4D97-AF65-F5344CB8AC3E}">
        <p14:creationId xmlns:p14="http://schemas.microsoft.com/office/powerpoint/2010/main" val="90096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678362"/>
          </a:xfrm>
        </p:spPr>
        <p:txBody>
          <a:bodyPr/>
          <a:lstStyle/>
          <a:p>
            <a:pPr algn="l"/>
            <a:r>
              <a:rPr lang="en-US" dirty="0" smtClean="0"/>
              <a:t>Q28 </a:t>
            </a:r>
            <a:r>
              <a:rPr lang="en-US" dirty="0" smtClean="0"/>
              <a:t>– The weightage of written examination under fast track is</a:t>
            </a:r>
            <a:br>
              <a:rPr lang="en-US" dirty="0" smtClean="0"/>
            </a:br>
            <a:r>
              <a:rPr lang="en-US" dirty="0" smtClean="0"/>
              <a:t>1.  50%</a:t>
            </a:r>
            <a:br>
              <a:rPr lang="en-US" dirty="0" smtClean="0"/>
            </a:br>
            <a:r>
              <a:rPr lang="en-US" dirty="0" smtClean="0"/>
              <a:t>2.  30%</a:t>
            </a:r>
            <a:br>
              <a:rPr lang="en-US" dirty="0" smtClean="0"/>
            </a:br>
            <a:r>
              <a:rPr lang="en-US" dirty="0" smtClean="0"/>
              <a:t>3.  20%</a:t>
            </a:r>
            <a:br>
              <a:rPr lang="en-US" dirty="0" smtClean="0"/>
            </a:br>
            <a:r>
              <a:rPr lang="en-US" dirty="0" smtClean="0"/>
              <a:t>4.  40%</a:t>
            </a:r>
            <a:endParaRPr lang="en-US" dirty="0"/>
          </a:p>
        </p:txBody>
      </p:sp>
      <p:sp>
        <p:nvSpPr>
          <p:cNvPr id="3" name="Content Placeholder 2"/>
          <p:cNvSpPr>
            <a:spLocks noGrp="1"/>
          </p:cNvSpPr>
          <p:nvPr>
            <p:ph idx="1"/>
          </p:nvPr>
        </p:nvSpPr>
        <p:spPr>
          <a:xfrm>
            <a:off x="457200" y="5257800"/>
            <a:ext cx="8229600" cy="868363"/>
          </a:xfrm>
        </p:spPr>
        <p:txBody>
          <a:bodyPr/>
          <a:lstStyle/>
          <a:p>
            <a:r>
              <a:rPr lang="en-US" dirty="0" err="1" smtClean="0"/>
              <a:t>Ans</a:t>
            </a:r>
            <a:r>
              <a:rPr lang="en-US" dirty="0" smtClean="0"/>
              <a:t> – 40</a:t>
            </a:r>
            <a:r>
              <a:rPr lang="en-US" dirty="0" smtClean="0"/>
              <a:t>% (50% for Scale I to II)</a:t>
            </a:r>
            <a:endParaRPr lang="en-US" dirty="0"/>
          </a:p>
        </p:txBody>
      </p:sp>
    </p:spTree>
    <p:extLst>
      <p:ext uri="{BB962C8B-B14F-4D97-AF65-F5344CB8AC3E}">
        <p14:creationId xmlns:p14="http://schemas.microsoft.com/office/powerpoint/2010/main" val="3589148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221162"/>
          </a:xfrm>
        </p:spPr>
        <p:txBody>
          <a:bodyPr>
            <a:normAutofit/>
          </a:bodyPr>
          <a:lstStyle/>
          <a:p>
            <a:pPr algn="l"/>
            <a:r>
              <a:rPr lang="en-US" dirty="0" smtClean="0"/>
              <a:t>Q2 – Present revision in wages came into effect from</a:t>
            </a:r>
            <a:br>
              <a:rPr lang="en-US" dirty="0" smtClean="0"/>
            </a:br>
            <a:r>
              <a:rPr lang="en-US" dirty="0" smtClean="0"/>
              <a:t>1. 01/01/2017</a:t>
            </a:r>
            <a:br>
              <a:rPr lang="en-US" dirty="0" smtClean="0"/>
            </a:br>
            <a:r>
              <a:rPr lang="en-US" dirty="0" smtClean="0"/>
              <a:t>2.  01/04/2017</a:t>
            </a:r>
            <a:br>
              <a:rPr lang="en-US" dirty="0" smtClean="0"/>
            </a:br>
            <a:r>
              <a:rPr lang="en-US" dirty="0" smtClean="0"/>
              <a:t>3.  01/07/2017</a:t>
            </a:r>
            <a:br>
              <a:rPr lang="en-US" dirty="0" smtClean="0"/>
            </a:br>
            <a:r>
              <a:rPr lang="en-US" dirty="0" smtClean="0"/>
              <a:t>4.  01/08/2017</a:t>
            </a:r>
            <a:endParaRPr lang="en-US" dirty="0"/>
          </a:p>
        </p:txBody>
      </p:sp>
      <p:sp>
        <p:nvSpPr>
          <p:cNvPr id="3" name="Content Placeholder 2"/>
          <p:cNvSpPr>
            <a:spLocks noGrp="1"/>
          </p:cNvSpPr>
          <p:nvPr>
            <p:ph idx="1"/>
          </p:nvPr>
        </p:nvSpPr>
        <p:spPr>
          <a:xfrm>
            <a:off x="457200" y="5334000"/>
            <a:ext cx="8229600" cy="792163"/>
          </a:xfrm>
        </p:spPr>
        <p:txBody>
          <a:bodyPr/>
          <a:lstStyle/>
          <a:p>
            <a:r>
              <a:rPr lang="en-US" dirty="0" err="1" smtClean="0"/>
              <a:t>Ans</a:t>
            </a:r>
            <a:r>
              <a:rPr lang="en-US" dirty="0" smtClean="0"/>
              <a:t> – 01/08/2017</a:t>
            </a:r>
            <a:endParaRPr lang="en-US" dirty="0"/>
          </a:p>
        </p:txBody>
      </p:sp>
    </p:spTree>
    <p:extLst>
      <p:ext uri="{BB962C8B-B14F-4D97-AF65-F5344CB8AC3E}">
        <p14:creationId xmlns:p14="http://schemas.microsoft.com/office/powerpoint/2010/main" val="1481695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602162"/>
          </a:xfrm>
        </p:spPr>
        <p:txBody>
          <a:bodyPr>
            <a:normAutofit fontScale="90000"/>
          </a:bodyPr>
          <a:lstStyle/>
          <a:p>
            <a:pPr algn="l"/>
            <a:r>
              <a:rPr lang="en-US" dirty="0" smtClean="0"/>
              <a:t>Q29 </a:t>
            </a:r>
            <a:r>
              <a:rPr lang="en-US" dirty="0" smtClean="0"/>
              <a:t>– Which of the 2 leaves cannot be taken in conjunction under the leave rules</a:t>
            </a:r>
            <a:br>
              <a:rPr lang="en-US" dirty="0" smtClean="0"/>
            </a:br>
            <a:r>
              <a:rPr lang="en-US" dirty="0" smtClean="0"/>
              <a:t>1.  SL and CL</a:t>
            </a:r>
            <a:br>
              <a:rPr lang="en-US" dirty="0" smtClean="0"/>
            </a:br>
            <a:r>
              <a:rPr lang="en-US" dirty="0" smtClean="0"/>
              <a:t>2.  CL and RH</a:t>
            </a:r>
            <a:br>
              <a:rPr lang="en-US" dirty="0" smtClean="0"/>
            </a:br>
            <a:r>
              <a:rPr lang="en-US" dirty="0" smtClean="0"/>
              <a:t>3.  ML and SL</a:t>
            </a:r>
            <a:br>
              <a:rPr lang="en-US" dirty="0" smtClean="0"/>
            </a:br>
            <a:r>
              <a:rPr lang="en-US" dirty="0" smtClean="0"/>
              <a:t>4.  EL and SL</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SL and CL</a:t>
            </a:r>
            <a:endParaRPr lang="en-US" dirty="0"/>
          </a:p>
        </p:txBody>
      </p:sp>
    </p:spTree>
    <p:extLst>
      <p:ext uri="{BB962C8B-B14F-4D97-AF65-F5344CB8AC3E}">
        <p14:creationId xmlns:p14="http://schemas.microsoft.com/office/powerpoint/2010/main" val="1093567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678362"/>
          </a:xfrm>
        </p:spPr>
        <p:txBody>
          <a:bodyPr>
            <a:normAutofit/>
          </a:bodyPr>
          <a:lstStyle/>
          <a:p>
            <a:pPr algn="l"/>
            <a:r>
              <a:rPr lang="en-US" sz="3600" dirty="0" smtClean="0"/>
              <a:t>Q30 </a:t>
            </a:r>
            <a:r>
              <a:rPr lang="en-US" sz="3600" dirty="0" smtClean="0"/>
              <a:t>– In encashment of EL, which of the allowance is not paid</a:t>
            </a:r>
            <a:br>
              <a:rPr lang="en-US" sz="3600" dirty="0" smtClean="0"/>
            </a:br>
            <a:r>
              <a:rPr lang="en-US" sz="3600" dirty="0" smtClean="0"/>
              <a:t>1.  Basic pay</a:t>
            </a:r>
            <a:br>
              <a:rPr lang="en-US" sz="3600" dirty="0" smtClean="0"/>
            </a:br>
            <a:r>
              <a:rPr lang="en-US" sz="3600" dirty="0" smtClean="0"/>
              <a:t>2.  FPA</a:t>
            </a:r>
            <a:br>
              <a:rPr lang="en-US" sz="3600" dirty="0" smtClean="0"/>
            </a:br>
            <a:r>
              <a:rPr lang="en-US" sz="3600" dirty="0" smtClean="0"/>
              <a:t>3.  CCA</a:t>
            </a:r>
            <a:br>
              <a:rPr lang="en-US" sz="3600" dirty="0" smtClean="0"/>
            </a:br>
            <a:r>
              <a:rPr lang="en-US" sz="3600" dirty="0" smtClean="0"/>
              <a:t>4.  Transport allowance</a:t>
            </a:r>
            <a:br>
              <a:rPr lang="en-US" sz="3600" dirty="0" smtClean="0"/>
            </a:br>
            <a:r>
              <a:rPr lang="en-US" sz="3600" dirty="0" smtClean="0"/>
              <a:t>5.  None of the above</a:t>
            </a:r>
            <a:endParaRPr lang="en-US" sz="3600" dirty="0"/>
          </a:p>
        </p:txBody>
      </p:sp>
      <p:sp>
        <p:nvSpPr>
          <p:cNvPr id="3" name="Content Placeholder 2"/>
          <p:cNvSpPr>
            <a:spLocks noGrp="1"/>
          </p:cNvSpPr>
          <p:nvPr>
            <p:ph idx="1"/>
          </p:nvPr>
        </p:nvSpPr>
        <p:spPr>
          <a:xfrm>
            <a:off x="457200" y="5334000"/>
            <a:ext cx="8229600" cy="792163"/>
          </a:xfrm>
        </p:spPr>
        <p:txBody>
          <a:bodyPr/>
          <a:lstStyle/>
          <a:p>
            <a:r>
              <a:rPr lang="en-US" dirty="0" err="1" smtClean="0"/>
              <a:t>Ans</a:t>
            </a:r>
            <a:r>
              <a:rPr lang="en-US" dirty="0" smtClean="0"/>
              <a:t> – Transport allowance</a:t>
            </a:r>
            <a:endParaRPr lang="en-US" dirty="0"/>
          </a:p>
        </p:txBody>
      </p:sp>
    </p:spTree>
    <p:extLst>
      <p:ext uri="{BB962C8B-B14F-4D97-AF65-F5344CB8AC3E}">
        <p14:creationId xmlns:p14="http://schemas.microsoft.com/office/powerpoint/2010/main" val="345813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525962"/>
          </a:xfrm>
        </p:spPr>
        <p:txBody>
          <a:bodyPr>
            <a:normAutofit fontScale="90000"/>
          </a:bodyPr>
          <a:lstStyle/>
          <a:p>
            <a:pPr algn="l"/>
            <a:r>
              <a:rPr lang="en-US" dirty="0" smtClean="0"/>
              <a:t>Q31 </a:t>
            </a:r>
            <a:r>
              <a:rPr lang="en-US" dirty="0" smtClean="0"/>
              <a:t>– The </a:t>
            </a:r>
            <a:r>
              <a:rPr lang="en-US" dirty="0" err="1" smtClean="0"/>
              <a:t>judgement</a:t>
            </a:r>
            <a:r>
              <a:rPr lang="en-US" dirty="0" smtClean="0"/>
              <a:t> passed by the </a:t>
            </a:r>
            <a:r>
              <a:rPr lang="en-US" dirty="0" err="1" smtClean="0"/>
              <a:t>Hon’ble</a:t>
            </a:r>
            <a:r>
              <a:rPr lang="en-US" dirty="0" smtClean="0"/>
              <a:t> Supreme Court for harassment of women is popularly known as</a:t>
            </a:r>
            <a:br>
              <a:rPr lang="en-US" dirty="0" smtClean="0"/>
            </a:br>
            <a:r>
              <a:rPr lang="en-US" dirty="0" smtClean="0"/>
              <a:t>1.  </a:t>
            </a:r>
            <a:r>
              <a:rPr lang="en-US" dirty="0" err="1" smtClean="0"/>
              <a:t>Sanyuktha</a:t>
            </a:r>
            <a:r>
              <a:rPr lang="en-US" dirty="0" smtClean="0"/>
              <a:t> guidelines</a:t>
            </a:r>
            <a:br>
              <a:rPr lang="en-US" dirty="0" smtClean="0"/>
            </a:br>
            <a:r>
              <a:rPr lang="en-US" dirty="0" smtClean="0"/>
              <a:t>2.  </a:t>
            </a:r>
            <a:r>
              <a:rPr lang="en-US" dirty="0" err="1" smtClean="0"/>
              <a:t>Vishaka</a:t>
            </a:r>
            <a:r>
              <a:rPr lang="en-US" dirty="0" smtClean="0"/>
              <a:t> guidelines</a:t>
            </a:r>
            <a:br>
              <a:rPr lang="en-US" dirty="0" smtClean="0"/>
            </a:br>
            <a:r>
              <a:rPr lang="en-US" dirty="0" smtClean="0"/>
              <a:t>3.  </a:t>
            </a:r>
            <a:r>
              <a:rPr lang="en-US" dirty="0" err="1" smtClean="0"/>
              <a:t>Seema</a:t>
            </a:r>
            <a:r>
              <a:rPr lang="en-US" dirty="0" smtClean="0"/>
              <a:t> guidelines</a:t>
            </a:r>
            <a:br>
              <a:rPr lang="en-US" dirty="0" smtClean="0"/>
            </a:br>
            <a:r>
              <a:rPr lang="en-US" dirty="0" smtClean="0"/>
              <a:t>4.  </a:t>
            </a:r>
            <a:r>
              <a:rPr lang="en-US" dirty="0" err="1" smtClean="0"/>
              <a:t>Sulochana</a:t>
            </a:r>
            <a:r>
              <a:rPr lang="en-US" dirty="0" smtClean="0"/>
              <a:t> guidelines </a:t>
            </a:r>
            <a:endParaRPr lang="en-US" dirty="0"/>
          </a:p>
        </p:txBody>
      </p:sp>
      <p:sp>
        <p:nvSpPr>
          <p:cNvPr id="3" name="Content Placeholder 2"/>
          <p:cNvSpPr>
            <a:spLocks noGrp="1"/>
          </p:cNvSpPr>
          <p:nvPr>
            <p:ph idx="1"/>
          </p:nvPr>
        </p:nvSpPr>
        <p:spPr>
          <a:xfrm>
            <a:off x="457200" y="5257800"/>
            <a:ext cx="8229600" cy="868363"/>
          </a:xfrm>
        </p:spPr>
        <p:txBody>
          <a:bodyPr/>
          <a:lstStyle/>
          <a:p>
            <a:r>
              <a:rPr lang="en-US" dirty="0" err="1" smtClean="0"/>
              <a:t>Ans</a:t>
            </a:r>
            <a:r>
              <a:rPr lang="en-US" dirty="0" smtClean="0"/>
              <a:t> – </a:t>
            </a:r>
            <a:r>
              <a:rPr lang="en-US" dirty="0" err="1" smtClean="0"/>
              <a:t>Vishaka</a:t>
            </a:r>
            <a:r>
              <a:rPr lang="en-US" dirty="0" smtClean="0"/>
              <a:t> guidelines</a:t>
            </a:r>
            <a:endParaRPr lang="en-US" dirty="0"/>
          </a:p>
        </p:txBody>
      </p:sp>
    </p:spTree>
    <p:extLst>
      <p:ext uri="{BB962C8B-B14F-4D97-AF65-F5344CB8AC3E}">
        <p14:creationId xmlns:p14="http://schemas.microsoft.com/office/powerpoint/2010/main" val="2917057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602162"/>
          </a:xfrm>
        </p:spPr>
        <p:txBody>
          <a:bodyPr/>
          <a:lstStyle/>
          <a:p>
            <a:pPr algn="l"/>
            <a:r>
              <a:rPr lang="en-US" dirty="0" smtClean="0"/>
              <a:t>Q32 </a:t>
            </a:r>
            <a:r>
              <a:rPr lang="en-US" dirty="0" smtClean="0"/>
              <a:t>– Leave rules permit leave on following grounds except one</a:t>
            </a:r>
            <a:br>
              <a:rPr lang="en-US" dirty="0" smtClean="0"/>
            </a:br>
            <a:r>
              <a:rPr lang="en-US" dirty="0" smtClean="0"/>
              <a:t>1.  Casual Leave</a:t>
            </a:r>
            <a:br>
              <a:rPr lang="en-US" dirty="0" smtClean="0"/>
            </a:br>
            <a:r>
              <a:rPr lang="en-US" dirty="0" smtClean="0"/>
              <a:t>2.  Quarantine Leave</a:t>
            </a:r>
            <a:br>
              <a:rPr lang="en-US" dirty="0" smtClean="0"/>
            </a:br>
            <a:r>
              <a:rPr lang="en-US" dirty="0" smtClean="0"/>
              <a:t>3.  Maternity Leave</a:t>
            </a:r>
            <a:br>
              <a:rPr lang="en-US" dirty="0" smtClean="0"/>
            </a:br>
            <a:r>
              <a:rPr lang="en-US" dirty="0" smtClean="0"/>
              <a:t>4.  Child Care Leave</a:t>
            </a:r>
            <a:endParaRPr lang="en-US" dirty="0"/>
          </a:p>
        </p:txBody>
      </p:sp>
      <p:sp>
        <p:nvSpPr>
          <p:cNvPr id="3" name="Content Placeholder 2"/>
          <p:cNvSpPr>
            <a:spLocks noGrp="1"/>
          </p:cNvSpPr>
          <p:nvPr>
            <p:ph idx="1"/>
          </p:nvPr>
        </p:nvSpPr>
        <p:spPr>
          <a:xfrm>
            <a:off x="457200" y="5181600"/>
            <a:ext cx="8229600" cy="944563"/>
          </a:xfrm>
        </p:spPr>
        <p:txBody>
          <a:bodyPr/>
          <a:lstStyle/>
          <a:p>
            <a:r>
              <a:rPr lang="en-US" dirty="0" err="1" smtClean="0"/>
              <a:t>Ans</a:t>
            </a:r>
            <a:r>
              <a:rPr lang="en-US" dirty="0" smtClean="0"/>
              <a:t> – Child Care Leave</a:t>
            </a:r>
            <a:endParaRPr lang="en-US" dirty="0"/>
          </a:p>
        </p:txBody>
      </p:sp>
    </p:spTree>
    <p:extLst>
      <p:ext uri="{BB962C8B-B14F-4D97-AF65-F5344CB8AC3E}">
        <p14:creationId xmlns:p14="http://schemas.microsoft.com/office/powerpoint/2010/main" val="871509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602162"/>
          </a:xfrm>
        </p:spPr>
        <p:txBody>
          <a:bodyPr>
            <a:normAutofit fontScale="90000"/>
          </a:bodyPr>
          <a:lstStyle/>
          <a:p>
            <a:pPr algn="l"/>
            <a:r>
              <a:rPr lang="en-US" dirty="0" smtClean="0"/>
              <a:t>Q33 </a:t>
            </a:r>
            <a:r>
              <a:rPr lang="en-US" dirty="0" smtClean="0"/>
              <a:t>– Accrual of 1 day Earned Leave is based on 11 days duty excluding the period of </a:t>
            </a:r>
            <a:br>
              <a:rPr lang="en-US" dirty="0" smtClean="0"/>
            </a:br>
            <a:r>
              <a:rPr lang="en-US" dirty="0" smtClean="0"/>
              <a:t>1.  Tour</a:t>
            </a:r>
            <a:br>
              <a:rPr lang="en-US" dirty="0" smtClean="0"/>
            </a:br>
            <a:r>
              <a:rPr lang="en-US" dirty="0" smtClean="0"/>
              <a:t>2.  Sick leave</a:t>
            </a:r>
            <a:br>
              <a:rPr lang="en-US" dirty="0" smtClean="0"/>
            </a:br>
            <a:r>
              <a:rPr lang="en-US" dirty="0" smtClean="0"/>
              <a:t>3.  Casual leave</a:t>
            </a:r>
            <a:br>
              <a:rPr lang="en-US" dirty="0" smtClean="0"/>
            </a:br>
            <a:r>
              <a:rPr lang="en-US" dirty="0" smtClean="0"/>
              <a:t>4.  Restricted Holiday</a:t>
            </a:r>
            <a:br>
              <a:rPr lang="en-US" dirty="0" smtClean="0"/>
            </a:br>
            <a:endParaRPr lang="en-US" dirty="0"/>
          </a:p>
        </p:txBody>
      </p:sp>
      <p:sp>
        <p:nvSpPr>
          <p:cNvPr id="3" name="Content Placeholder 2"/>
          <p:cNvSpPr>
            <a:spLocks noGrp="1"/>
          </p:cNvSpPr>
          <p:nvPr>
            <p:ph idx="1"/>
          </p:nvPr>
        </p:nvSpPr>
        <p:spPr>
          <a:xfrm>
            <a:off x="457200" y="5334000"/>
            <a:ext cx="8229600" cy="792163"/>
          </a:xfrm>
        </p:spPr>
        <p:txBody>
          <a:bodyPr/>
          <a:lstStyle/>
          <a:p>
            <a:r>
              <a:rPr lang="en-US" dirty="0" err="1" smtClean="0"/>
              <a:t>Ans</a:t>
            </a:r>
            <a:r>
              <a:rPr lang="en-US" dirty="0" smtClean="0"/>
              <a:t> – Sick leave</a:t>
            </a:r>
            <a:endParaRPr lang="en-US" dirty="0"/>
          </a:p>
        </p:txBody>
      </p:sp>
    </p:spTree>
    <p:extLst>
      <p:ext uri="{BB962C8B-B14F-4D97-AF65-F5344CB8AC3E}">
        <p14:creationId xmlns:p14="http://schemas.microsoft.com/office/powerpoint/2010/main" val="2626208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678362"/>
          </a:xfrm>
        </p:spPr>
        <p:txBody>
          <a:bodyPr>
            <a:normAutofit fontScale="90000"/>
          </a:bodyPr>
          <a:lstStyle/>
          <a:p>
            <a:pPr algn="l"/>
            <a:r>
              <a:rPr lang="en-US" dirty="0" smtClean="0"/>
              <a:t>Q34 </a:t>
            </a:r>
            <a:r>
              <a:rPr lang="en-US" dirty="0" smtClean="0"/>
              <a:t>– Leave travel subsidy can be availed by Class III employee for a block of</a:t>
            </a:r>
            <a:br>
              <a:rPr lang="en-US" dirty="0" smtClean="0"/>
            </a:br>
            <a:r>
              <a:rPr lang="en-US" dirty="0" smtClean="0"/>
              <a:t>1.  any two financial years</a:t>
            </a:r>
            <a:br>
              <a:rPr lang="en-US" dirty="0" smtClean="0"/>
            </a:br>
            <a:r>
              <a:rPr lang="en-US" dirty="0" smtClean="0"/>
              <a:t>2.  three calendar years</a:t>
            </a:r>
            <a:br>
              <a:rPr lang="en-US" dirty="0" smtClean="0"/>
            </a:br>
            <a:r>
              <a:rPr lang="en-US" dirty="0" smtClean="0"/>
              <a:t>3.  four years</a:t>
            </a:r>
            <a:br>
              <a:rPr lang="en-US" dirty="0" smtClean="0"/>
            </a:br>
            <a:r>
              <a:rPr lang="en-US" dirty="0" smtClean="0"/>
              <a:t>4.  two calendar years (even-odd)</a:t>
            </a:r>
            <a:endParaRPr lang="en-US" dirty="0"/>
          </a:p>
        </p:txBody>
      </p:sp>
      <p:sp>
        <p:nvSpPr>
          <p:cNvPr id="3" name="Content Placeholder 2"/>
          <p:cNvSpPr>
            <a:spLocks noGrp="1"/>
          </p:cNvSpPr>
          <p:nvPr>
            <p:ph idx="1"/>
          </p:nvPr>
        </p:nvSpPr>
        <p:spPr>
          <a:xfrm>
            <a:off x="457200" y="5257800"/>
            <a:ext cx="8229600" cy="868363"/>
          </a:xfrm>
        </p:spPr>
        <p:txBody>
          <a:bodyPr/>
          <a:lstStyle/>
          <a:p>
            <a:r>
              <a:rPr lang="en-US" dirty="0" err="1" smtClean="0"/>
              <a:t>Ans</a:t>
            </a:r>
            <a:r>
              <a:rPr lang="en-US" dirty="0" smtClean="0"/>
              <a:t> – two calendar years (even-odd)</a:t>
            </a:r>
            <a:endParaRPr lang="en-US" dirty="0"/>
          </a:p>
        </p:txBody>
      </p:sp>
    </p:spTree>
    <p:extLst>
      <p:ext uri="{BB962C8B-B14F-4D97-AF65-F5344CB8AC3E}">
        <p14:creationId xmlns:p14="http://schemas.microsoft.com/office/powerpoint/2010/main" val="1058156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678362"/>
          </a:xfrm>
        </p:spPr>
        <p:txBody>
          <a:bodyPr>
            <a:normAutofit fontScale="90000"/>
          </a:bodyPr>
          <a:lstStyle/>
          <a:p>
            <a:pPr algn="l"/>
            <a:r>
              <a:rPr lang="en-US" dirty="0" smtClean="0"/>
              <a:t>Q35 </a:t>
            </a:r>
            <a:r>
              <a:rPr lang="en-US" dirty="0" smtClean="0"/>
              <a:t>– Daily halting allowance permissible under TE rules for a period less than 12 hours but more than 6 hours is</a:t>
            </a:r>
            <a:br>
              <a:rPr lang="en-US" dirty="0" smtClean="0"/>
            </a:br>
            <a:r>
              <a:rPr lang="en-US" dirty="0" smtClean="0"/>
              <a:t>1.  30%</a:t>
            </a:r>
            <a:br>
              <a:rPr lang="en-US" dirty="0" smtClean="0"/>
            </a:br>
            <a:r>
              <a:rPr lang="en-US" dirty="0" smtClean="0"/>
              <a:t>2.  40%</a:t>
            </a:r>
            <a:br>
              <a:rPr lang="en-US" dirty="0" smtClean="0"/>
            </a:br>
            <a:r>
              <a:rPr lang="en-US" dirty="0" smtClean="0"/>
              <a:t>3.  50%</a:t>
            </a:r>
            <a:br>
              <a:rPr lang="en-US" dirty="0" smtClean="0"/>
            </a:br>
            <a:r>
              <a:rPr lang="en-US" dirty="0" smtClean="0"/>
              <a:t>4.  60%</a:t>
            </a:r>
            <a:endParaRPr lang="en-US" dirty="0"/>
          </a:p>
        </p:txBody>
      </p:sp>
      <p:sp>
        <p:nvSpPr>
          <p:cNvPr id="3" name="Content Placeholder 2"/>
          <p:cNvSpPr>
            <a:spLocks noGrp="1"/>
          </p:cNvSpPr>
          <p:nvPr>
            <p:ph idx="1"/>
          </p:nvPr>
        </p:nvSpPr>
        <p:spPr>
          <a:xfrm>
            <a:off x="457200" y="5334000"/>
            <a:ext cx="8229600" cy="792163"/>
          </a:xfrm>
        </p:spPr>
        <p:txBody>
          <a:bodyPr/>
          <a:lstStyle/>
          <a:p>
            <a:r>
              <a:rPr lang="en-US" dirty="0" err="1" smtClean="0"/>
              <a:t>Ans</a:t>
            </a:r>
            <a:r>
              <a:rPr lang="en-US" dirty="0" smtClean="0"/>
              <a:t> – 50% </a:t>
            </a:r>
            <a:endParaRPr lang="en-US" dirty="0"/>
          </a:p>
        </p:txBody>
      </p:sp>
    </p:spTree>
    <p:extLst>
      <p:ext uri="{BB962C8B-B14F-4D97-AF65-F5344CB8AC3E}">
        <p14:creationId xmlns:p14="http://schemas.microsoft.com/office/powerpoint/2010/main" val="1290854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fontScale="90000"/>
          </a:bodyPr>
          <a:lstStyle/>
          <a:p>
            <a:pPr algn="l"/>
            <a:r>
              <a:rPr lang="en-US" dirty="0" smtClean="0"/>
              <a:t>Q36 </a:t>
            </a:r>
            <a:r>
              <a:rPr lang="en-US" dirty="0" smtClean="0"/>
              <a:t>– When can an employee request for voluntary retirement in case he/she is a pension </a:t>
            </a:r>
            <a:r>
              <a:rPr lang="en-US" dirty="0" err="1" smtClean="0"/>
              <a:t>optee</a:t>
            </a:r>
            <a:r>
              <a:rPr lang="en-US" dirty="0" smtClean="0"/>
              <a:t/>
            </a:r>
            <a:br>
              <a:rPr lang="en-US" dirty="0" smtClean="0"/>
            </a:br>
            <a:r>
              <a:rPr lang="en-US" dirty="0" smtClean="0"/>
              <a:t>1.  After attaining the age of 50 years</a:t>
            </a:r>
            <a:br>
              <a:rPr lang="en-US" dirty="0" smtClean="0"/>
            </a:br>
            <a:r>
              <a:rPr lang="en-US" dirty="0" smtClean="0"/>
              <a:t>2.  After attaining the age of 55 years</a:t>
            </a:r>
            <a:br>
              <a:rPr lang="en-US" dirty="0" smtClean="0"/>
            </a:br>
            <a:r>
              <a:rPr lang="en-US" dirty="0" smtClean="0"/>
              <a:t>3.  After completing 30 years of service</a:t>
            </a:r>
            <a:br>
              <a:rPr lang="en-US" dirty="0" smtClean="0"/>
            </a:br>
            <a:r>
              <a:rPr lang="en-US" dirty="0" smtClean="0"/>
              <a:t>4.  After completing 20 years of service</a:t>
            </a:r>
            <a:endParaRPr lang="en-US" dirty="0"/>
          </a:p>
        </p:txBody>
      </p:sp>
      <p:sp>
        <p:nvSpPr>
          <p:cNvPr id="3" name="Content Placeholder 2"/>
          <p:cNvSpPr>
            <a:spLocks noGrp="1"/>
          </p:cNvSpPr>
          <p:nvPr>
            <p:ph idx="1"/>
          </p:nvPr>
        </p:nvSpPr>
        <p:spPr>
          <a:xfrm>
            <a:off x="457200" y="5334000"/>
            <a:ext cx="8229600" cy="792163"/>
          </a:xfrm>
        </p:spPr>
        <p:txBody>
          <a:bodyPr/>
          <a:lstStyle/>
          <a:p>
            <a:r>
              <a:rPr lang="en-US" dirty="0" err="1" smtClean="0"/>
              <a:t>Ans</a:t>
            </a:r>
            <a:r>
              <a:rPr lang="en-US" dirty="0" smtClean="0"/>
              <a:t> – After completing 20 years of service</a:t>
            </a:r>
            <a:endParaRPr lang="en-US" dirty="0"/>
          </a:p>
        </p:txBody>
      </p:sp>
    </p:spTree>
    <p:extLst>
      <p:ext uri="{BB962C8B-B14F-4D97-AF65-F5344CB8AC3E}">
        <p14:creationId xmlns:p14="http://schemas.microsoft.com/office/powerpoint/2010/main" val="3136802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602162"/>
          </a:xfrm>
        </p:spPr>
        <p:txBody>
          <a:bodyPr>
            <a:normAutofit fontScale="90000"/>
          </a:bodyPr>
          <a:lstStyle/>
          <a:p>
            <a:pPr algn="l"/>
            <a:r>
              <a:rPr lang="en-US" dirty="0" smtClean="0"/>
              <a:t>Q37 </a:t>
            </a:r>
            <a:r>
              <a:rPr lang="en-US" dirty="0" smtClean="0"/>
              <a:t>– If an officer is selected both under normal track and fast track, he will be placed in the ranking list under</a:t>
            </a:r>
            <a:br>
              <a:rPr lang="en-US" dirty="0" smtClean="0"/>
            </a:br>
            <a:r>
              <a:rPr lang="en-US" dirty="0" smtClean="0"/>
              <a:t>1.  Normal track</a:t>
            </a:r>
            <a:br>
              <a:rPr lang="en-US" dirty="0" smtClean="0"/>
            </a:br>
            <a:r>
              <a:rPr lang="en-US" dirty="0" smtClean="0"/>
              <a:t>2.  Fast track</a:t>
            </a:r>
            <a:br>
              <a:rPr lang="en-US" dirty="0" smtClean="0"/>
            </a:br>
            <a:r>
              <a:rPr lang="en-US" dirty="0" smtClean="0"/>
              <a:t>3.  As per the directions of promotion committee</a:t>
            </a:r>
            <a:br>
              <a:rPr lang="en-US" dirty="0" smtClean="0"/>
            </a:br>
            <a:r>
              <a:rPr lang="en-US" dirty="0" smtClean="0"/>
              <a:t>4.  Two promotion orders will be given</a:t>
            </a:r>
            <a:endParaRPr lang="en-US" dirty="0"/>
          </a:p>
        </p:txBody>
      </p:sp>
      <p:sp>
        <p:nvSpPr>
          <p:cNvPr id="3" name="Content Placeholder 2"/>
          <p:cNvSpPr>
            <a:spLocks noGrp="1"/>
          </p:cNvSpPr>
          <p:nvPr>
            <p:ph idx="1"/>
          </p:nvPr>
        </p:nvSpPr>
        <p:spPr>
          <a:xfrm>
            <a:off x="457200" y="5257800"/>
            <a:ext cx="8229600" cy="868363"/>
          </a:xfrm>
        </p:spPr>
        <p:txBody>
          <a:bodyPr/>
          <a:lstStyle/>
          <a:p>
            <a:r>
              <a:rPr lang="en-US" dirty="0" err="1" smtClean="0"/>
              <a:t>Ans</a:t>
            </a:r>
            <a:r>
              <a:rPr lang="en-US" dirty="0" smtClean="0"/>
              <a:t> – Normal track</a:t>
            </a:r>
            <a:endParaRPr lang="en-US" dirty="0"/>
          </a:p>
        </p:txBody>
      </p:sp>
    </p:spTree>
    <p:extLst>
      <p:ext uri="{BB962C8B-B14F-4D97-AF65-F5344CB8AC3E}">
        <p14:creationId xmlns:p14="http://schemas.microsoft.com/office/powerpoint/2010/main" val="315982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602162"/>
          </a:xfrm>
        </p:spPr>
        <p:txBody>
          <a:bodyPr>
            <a:normAutofit fontScale="90000"/>
          </a:bodyPr>
          <a:lstStyle/>
          <a:p>
            <a:pPr algn="l"/>
            <a:r>
              <a:rPr lang="en-US" dirty="0" smtClean="0"/>
              <a:t>Q38 </a:t>
            </a:r>
            <a:r>
              <a:rPr lang="en-US" dirty="0" smtClean="0"/>
              <a:t>– Maximum before how many months of superannuation an employee can make permanent withdrawal of 90%</a:t>
            </a:r>
            <a:br>
              <a:rPr lang="en-US" dirty="0" smtClean="0"/>
            </a:br>
            <a:r>
              <a:rPr lang="en-US" dirty="0" smtClean="0"/>
              <a:t>1.  6 months</a:t>
            </a:r>
            <a:br>
              <a:rPr lang="en-US" dirty="0" smtClean="0"/>
            </a:br>
            <a:r>
              <a:rPr lang="en-US" dirty="0" smtClean="0"/>
              <a:t>2.  3 months</a:t>
            </a:r>
            <a:br>
              <a:rPr lang="en-US" dirty="0" smtClean="0"/>
            </a:br>
            <a:r>
              <a:rPr lang="en-US" dirty="0" smtClean="0"/>
              <a:t>3.  9 months</a:t>
            </a:r>
            <a:br>
              <a:rPr lang="en-US" dirty="0" smtClean="0"/>
            </a:br>
            <a:r>
              <a:rPr lang="en-US" dirty="0" smtClean="0"/>
              <a:t>4.  12 months</a:t>
            </a:r>
            <a:endParaRPr lang="en-US" dirty="0"/>
          </a:p>
        </p:txBody>
      </p:sp>
      <p:sp>
        <p:nvSpPr>
          <p:cNvPr id="3" name="Content Placeholder 2"/>
          <p:cNvSpPr>
            <a:spLocks noGrp="1"/>
          </p:cNvSpPr>
          <p:nvPr>
            <p:ph idx="1"/>
          </p:nvPr>
        </p:nvSpPr>
        <p:spPr>
          <a:xfrm>
            <a:off x="457200" y="5334000"/>
            <a:ext cx="8229600" cy="792163"/>
          </a:xfrm>
        </p:spPr>
        <p:txBody>
          <a:bodyPr/>
          <a:lstStyle/>
          <a:p>
            <a:r>
              <a:rPr lang="en-US" dirty="0" err="1" smtClean="0"/>
              <a:t>Ans</a:t>
            </a:r>
            <a:r>
              <a:rPr lang="en-US" dirty="0" smtClean="0"/>
              <a:t> – 12 months</a:t>
            </a:r>
            <a:endParaRPr lang="en-US" dirty="0"/>
          </a:p>
        </p:txBody>
      </p:sp>
    </p:spTree>
    <p:extLst>
      <p:ext uri="{BB962C8B-B14F-4D97-AF65-F5344CB8AC3E}">
        <p14:creationId xmlns:p14="http://schemas.microsoft.com/office/powerpoint/2010/main" val="2342318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373562"/>
          </a:xfrm>
        </p:spPr>
        <p:txBody>
          <a:bodyPr>
            <a:normAutofit fontScale="90000"/>
          </a:bodyPr>
          <a:lstStyle/>
          <a:p>
            <a:pPr algn="l"/>
            <a:r>
              <a:rPr lang="en-US" dirty="0" smtClean="0"/>
              <a:t>Q3 – Maximum number of stagnation increment for Senior Assistants </a:t>
            </a:r>
            <a:br>
              <a:rPr lang="en-US" dirty="0" smtClean="0"/>
            </a:br>
            <a:r>
              <a:rPr lang="en-US" dirty="0" smtClean="0"/>
              <a:t>1.  7 </a:t>
            </a:r>
            <a:br>
              <a:rPr lang="en-US" dirty="0" smtClean="0"/>
            </a:br>
            <a:r>
              <a:rPr lang="en-US" dirty="0" smtClean="0"/>
              <a:t>2.  5</a:t>
            </a:r>
            <a:br>
              <a:rPr lang="en-US" dirty="0" smtClean="0"/>
            </a:br>
            <a:r>
              <a:rPr lang="en-US" dirty="0" smtClean="0"/>
              <a:t>3.  6</a:t>
            </a:r>
            <a:br>
              <a:rPr lang="en-US" dirty="0" smtClean="0"/>
            </a:br>
            <a:r>
              <a:rPr lang="en-US" dirty="0" smtClean="0"/>
              <a:t>4.  8</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- 6</a:t>
            </a:r>
            <a:endParaRPr lang="en-US" dirty="0"/>
          </a:p>
        </p:txBody>
      </p:sp>
    </p:spTree>
    <p:extLst>
      <p:ext uri="{BB962C8B-B14F-4D97-AF65-F5344CB8AC3E}">
        <p14:creationId xmlns:p14="http://schemas.microsoft.com/office/powerpoint/2010/main" val="1368230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6962"/>
          </a:xfrm>
        </p:spPr>
        <p:txBody>
          <a:bodyPr/>
          <a:lstStyle/>
          <a:p>
            <a:pPr algn="l"/>
            <a:r>
              <a:rPr lang="en-US" dirty="0" smtClean="0"/>
              <a:t>Q39 </a:t>
            </a:r>
            <a:r>
              <a:rPr lang="en-US" dirty="0" smtClean="0"/>
              <a:t>– Encashment of earned leave can be granted for a maximum of ____ days</a:t>
            </a:r>
            <a:br>
              <a:rPr lang="en-US" dirty="0" smtClean="0"/>
            </a:br>
            <a:r>
              <a:rPr lang="en-US" dirty="0" smtClean="0"/>
              <a:t>1.  7 days</a:t>
            </a:r>
            <a:br>
              <a:rPr lang="en-US" dirty="0" smtClean="0"/>
            </a:br>
            <a:r>
              <a:rPr lang="en-US" dirty="0" smtClean="0"/>
              <a:t>2.  Two weeks</a:t>
            </a:r>
            <a:br>
              <a:rPr lang="en-US" dirty="0" smtClean="0"/>
            </a:br>
            <a:r>
              <a:rPr lang="en-US" dirty="0" smtClean="0"/>
              <a:t>3.  15 days</a:t>
            </a:r>
            <a:br>
              <a:rPr lang="en-US" dirty="0" smtClean="0"/>
            </a:br>
            <a:r>
              <a:rPr lang="en-US" dirty="0" smtClean="0"/>
              <a:t>4.  </a:t>
            </a:r>
            <a:r>
              <a:rPr lang="en-US" dirty="0" err="1" smtClean="0"/>
              <a:t>Upto</a:t>
            </a:r>
            <a:r>
              <a:rPr lang="en-US" dirty="0" smtClean="0"/>
              <a:t> maximum available limit</a:t>
            </a:r>
            <a:endParaRPr lang="en-US" dirty="0"/>
          </a:p>
        </p:txBody>
      </p:sp>
      <p:sp>
        <p:nvSpPr>
          <p:cNvPr id="3" name="Content Placeholder 2"/>
          <p:cNvSpPr>
            <a:spLocks noGrp="1"/>
          </p:cNvSpPr>
          <p:nvPr>
            <p:ph idx="1"/>
          </p:nvPr>
        </p:nvSpPr>
        <p:spPr>
          <a:xfrm>
            <a:off x="457200" y="5334000"/>
            <a:ext cx="8229600" cy="792163"/>
          </a:xfrm>
        </p:spPr>
        <p:txBody>
          <a:bodyPr/>
          <a:lstStyle/>
          <a:p>
            <a:r>
              <a:rPr lang="en-US" dirty="0" err="1" smtClean="0"/>
              <a:t>Ans</a:t>
            </a:r>
            <a:r>
              <a:rPr lang="en-US" dirty="0" smtClean="0"/>
              <a:t> – 15 days</a:t>
            </a:r>
            <a:endParaRPr lang="en-US" dirty="0"/>
          </a:p>
        </p:txBody>
      </p:sp>
    </p:spTree>
    <p:extLst>
      <p:ext uri="{BB962C8B-B14F-4D97-AF65-F5344CB8AC3E}">
        <p14:creationId xmlns:p14="http://schemas.microsoft.com/office/powerpoint/2010/main" val="1013113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6962"/>
          </a:xfrm>
        </p:spPr>
        <p:txBody>
          <a:bodyPr/>
          <a:lstStyle/>
          <a:p>
            <a:pPr algn="l"/>
            <a:r>
              <a:rPr lang="en-US" dirty="0" smtClean="0"/>
              <a:t>Q40 </a:t>
            </a:r>
            <a:r>
              <a:rPr lang="en-US" dirty="0" smtClean="0"/>
              <a:t>– CVC stands for</a:t>
            </a:r>
            <a:br>
              <a:rPr lang="en-US" dirty="0" smtClean="0"/>
            </a:br>
            <a:r>
              <a:rPr lang="en-US" dirty="0" smtClean="0"/>
              <a:t>1.  Central Vigilance Commission</a:t>
            </a:r>
            <a:br>
              <a:rPr lang="en-US" dirty="0" smtClean="0"/>
            </a:br>
            <a:r>
              <a:rPr lang="en-US" dirty="0" smtClean="0"/>
              <a:t>2.  Chief Vigilance Commissioner</a:t>
            </a:r>
            <a:br>
              <a:rPr lang="en-US" dirty="0" smtClean="0"/>
            </a:br>
            <a:r>
              <a:rPr lang="en-US" dirty="0" smtClean="0"/>
              <a:t>3.  Central Vigilance Corporation</a:t>
            </a:r>
            <a:br>
              <a:rPr lang="en-US" dirty="0" smtClean="0"/>
            </a:br>
            <a:r>
              <a:rPr lang="en-US" dirty="0" smtClean="0"/>
              <a:t>4.  Chief Vigilance Commission</a:t>
            </a:r>
            <a:endParaRPr lang="en-US" dirty="0"/>
          </a:p>
        </p:txBody>
      </p:sp>
      <p:sp>
        <p:nvSpPr>
          <p:cNvPr id="3" name="Content Placeholder 2"/>
          <p:cNvSpPr>
            <a:spLocks noGrp="1"/>
          </p:cNvSpPr>
          <p:nvPr>
            <p:ph idx="1"/>
          </p:nvPr>
        </p:nvSpPr>
        <p:spPr>
          <a:xfrm>
            <a:off x="457200" y="5486400"/>
            <a:ext cx="8229600" cy="639763"/>
          </a:xfrm>
        </p:spPr>
        <p:txBody>
          <a:bodyPr/>
          <a:lstStyle/>
          <a:p>
            <a:r>
              <a:rPr lang="en-US" dirty="0" err="1" smtClean="0"/>
              <a:t>Ans</a:t>
            </a:r>
            <a:r>
              <a:rPr lang="en-US" dirty="0" smtClean="0"/>
              <a:t> – Central Vigilance Commission</a:t>
            </a:r>
            <a:endParaRPr lang="en-US" dirty="0"/>
          </a:p>
        </p:txBody>
      </p:sp>
    </p:spTree>
    <p:extLst>
      <p:ext uri="{BB962C8B-B14F-4D97-AF65-F5344CB8AC3E}">
        <p14:creationId xmlns:p14="http://schemas.microsoft.com/office/powerpoint/2010/main" val="4152412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30762"/>
          </a:xfrm>
        </p:spPr>
        <p:txBody>
          <a:bodyPr>
            <a:normAutofit fontScale="90000"/>
          </a:bodyPr>
          <a:lstStyle/>
          <a:p>
            <a:pPr algn="l"/>
            <a:r>
              <a:rPr lang="en-US" dirty="0" smtClean="0"/>
              <a:t>Q41 </a:t>
            </a:r>
            <a:r>
              <a:rPr lang="en-US" dirty="0" smtClean="0"/>
              <a:t>– Common proceedings against two or more employees are permissible under which rule of the CDA Rules</a:t>
            </a:r>
            <a:br>
              <a:rPr lang="en-US" dirty="0" smtClean="0"/>
            </a:br>
            <a:r>
              <a:rPr lang="en-US" dirty="0" smtClean="0"/>
              <a:t>1.  Rule 23</a:t>
            </a:r>
            <a:br>
              <a:rPr lang="en-US" dirty="0" smtClean="0"/>
            </a:br>
            <a:r>
              <a:rPr lang="en-US" dirty="0" smtClean="0"/>
              <a:t>2.  Rule 25</a:t>
            </a:r>
            <a:br>
              <a:rPr lang="en-US" dirty="0" smtClean="0"/>
            </a:br>
            <a:r>
              <a:rPr lang="en-US" dirty="0" smtClean="0"/>
              <a:t>3.  Rule 27</a:t>
            </a:r>
            <a:br>
              <a:rPr lang="en-US" dirty="0" smtClean="0"/>
            </a:br>
            <a:r>
              <a:rPr lang="en-US" dirty="0" smtClean="0"/>
              <a:t>4.  Rule 29</a:t>
            </a:r>
            <a:endParaRPr lang="en-US" dirty="0"/>
          </a:p>
        </p:txBody>
      </p:sp>
      <p:sp>
        <p:nvSpPr>
          <p:cNvPr id="3" name="Content Placeholder 2"/>
          <p:cNvSpPr>
            <a:spLocks noGrp="1"/>
          </p:cNvSpPr>
          <p:nvPr>
            <p:ph idx="1"/>
          </p:nvPr>
        </p:nvSpPr>
        <p:spPr>
          <a:xfrm>
            <a:off x="457200" y="5486400"/>
            <a:ext cx="8229600" cy="639763"/>
          </a:xfrm>
        </p:spPr>
        <p:txBody>
          <a:bodyPr/>
          <a:lstStyle/>
          <a:p>
            <a:r>
              <a:rPr lang="en-US" dirty="0" err="1" smtClean="0"/>
              <a:t>Ans</a:t>
            </a:r>
            <a:r>
              <a:rPr lang="en-US" dirty="0" smtClean="0"/>
              <a:t> – Rule 29</a:t>
            </a:r>
            <a:endParaRPr lang="en-US" dirty="0"/>
          </a:p>
        </p:txBody>
      </p:sp>
    </p:spTree>
    <p:extLst>
      <p:ext uri="{BB962C8B-B14F-4D97-AF65-F5344CB8AC3E}">
        <p14:creationId xmlns:p14="http://schemas.microsoft.com/office/powerpoint/2010/main" val="1810615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6962"/>
          </a:xfrm>
        </p:spPr>
        <p:txBody>
          <a:bodyPr/>
          <a:lstStyle/>
          <a:p>
            <a:pPr algn="l"/>
            <a:r>
              <a:rPr lang="en-US" dirty="0" smtClean="0"/>
              <a:t>Q42 </a:t>
            </a:r>
            <a:r>
              <a:rPr lang="en-US" dirty="0" smtClean="0"/>
              <a:t>– Casual leave maximum admissible under one occasion</a:t>
            </a:r>
            <a:br>
              <a:rPr lang="en-US" dirty="0" smtClean="0"/>
            </a:br>
            <a:r>
              <a:rPr lang="en-US" dirty="0" smtClean="0"/>
              <a:t>1.  6 days</a:t>
            </a:r>
            <a:br>
              <a:rPr lang="en-US" dirty="0" smtClean="0"/>
            </a:br>
            <a:r>
              <a:rPr lang="en-US" dirty="0" smtClean="0"/>
              <a:t>2.  5 days</a:t>
            </a:r>
            <a:br>
              <a:rPr lang="en-US" dirty="0" smtClean="0"/>
            </a:br>
            <a:r>
              <a:rPr lang="en-US" dirty="0" smtClean="0"/>
              <a:t>3.  12 days</a:t>
            </a:r>
            <a:br>
              <a:rPr lang="en-US" dirty="0" smtClean="0"/>
            </a:br>
            <a:r>
              <a:rPr lang="en-US" dirty="0" smtClean="0"/>
              <a:t>4.  3 days</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5 days</a:t>
            </a:r>
            <a:endParaRPr lang="en-US" dirty="0"/>
          </a:p>
        </p:txBody>
      </p:sp>
    </p:spTree>
    <p:extLst>
      <p:ext uri="{BB962C8B-B14F-4D97-AF65-F5344CB8AC3E}">
        <p14:creationId xmlns:p14="http://schemas.microsoft.com/office/powerpoint/2010/main" val="1037043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6962"/>
          </a:xfrm>
        </p:spPr>
        <p:txBody>
          <a:bodyPr/>
          <a:lstStyle/>
          <a:p>
            <a:pPr algn="l"/>
            <a:r>
              <a:rPr lang="en-US" dirty="0" smtClean="0"/>
              <a:t>Q43 </a:t>
            </a:r>
            <a:r>
              <a:rPr lang="en-US" dirty="0" smtClean="0"/>
              <a:t>– The terminal dues which cannot be attached by even an order of the court is</a:t>
            </a:r>
            <a:br>
              <a:rPr lang="en-US" dirty="0" smtClean="0"/>
            </a:br>
            <a:r>
              <a:rPr lang="en-US" dirty="0" smtClean="0"/>
              <a:t>1.  PF</a:t>
            </a:r>
            <a:br>
              <a:rPr lang="en-US" dirty="0" smtClean="0"/>
            </a:br>
            <a:r>
              <a:rPr lang="en-US" dirty="0" smtClean="0"/>
              <a:t>2.  Gratuity</a:t>
            </a:r>
            <a:br>
              <a:rPr lang="en-US" dirty="0" smtClean="0"/>
            </a:br>
            <a:r>
              <a:rPr lang="en-US" dirty="0" smtClean="0"/>
              <a:t>3.  Leave encashment</a:t>
            </a:r>
            <a:br>
              <a:rPr lang="en-US" dirty="0" smtClean="0"/>
            </a:br>
            <a:r>
              <a:rPr lang="en-US" dirty="0" smtClean="0"/>
              <a:t>4.  Pension</a:t>
            </a:r>
            <a:endParaRPr lang="en-US" dirty="0"/>
          </a:p>
        </p:txBody>
      </p:sp>
      <p:sp>
        <p:nvSpPr>
          <p:cNvPr id="3" name="Content Placeholder 2"/>
          <p:cNvSpPr>
            <a:spLocks noGrp="1"/>
          </p:cNvSpPr>
          <p:nvPr>
            <p:ph idx="1"/>
          </p:nvPr>
        </p:nvSpPr>
        <p:spPr>
          <a:xfrm>
            <a:off x="457200" y="5562600"/>
            <a:ext cx="8229600" cy="563563"/>
          </a:xfrm>
        </p:spPr>
        <p:txBody>
          <a:bodyPr>
            <a:normAutofit lnSpcReduction="10000"/>
          </a:bodyPr>
          <a:lstStyle/>
          <a:p>
            <a:r>
              <a:rPr lang="en-US" dirty="0" err="1" smtClean="0"/>
              <a:t>Ans</a:t>
            </a:r>
            <a:r>
              <a:rPr lang="en-US" dirty="0" smtClean="0"/>
              <a:t> - PF</a:t>
            </a:r>
            <a:endParaRPr lang="en-US" dirty="0"/>
          </a:p>
        </p:txBody>
      </p:sp>
    </p:spTree>
    <p:extLst>
      <p:ext uri="{BB962C8B-B14F-4D97-AF65-F5344CB8AC3E}">
        <p14:creationId xmlns:p14="http://schemas.microsoft.com/office/powerpoint/2010/main" val="994523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6962"/>
          </a:xfrm>
        </p:spPr>
        <p:txBody>
          <a:bodyPr>
            <a:normAutofit fontScale="90000"/>
          </a:bodyPr>
          <a:lstStyle/>
          <a:p>
            <a:pPr algn="l"/>
            <a:r>
              <a:rPr lang="en-US" dirty="0" smtClean="0"/>
              <a:t>Q44 </a:t>
            </a:r>
            <a:r>
              <a:rPr lang="en-US" dirty="0"/>
              <a:t>– An employee avails LTS to go to his hometown which is 3500 </a:t>
            </a:r>
            <a:r>
              <a:rPr lang="en-US" dirty="0" err="1"/>
              <a:t>kms</a:t>
            </a:r>
            <a:r>
              <a:rPr lang="en-US" dirty="0"/>
              <a:t> away from his place of posting.  This can be taken once in</a:t>
            </a:r>
            <a:br>
              <a:rPr lang="en-US" dirty="0"/>
            </a:br>
            <a:r>
              <a:rPr lang="en-US" dirty="0"/>
              <a:t>1.  2 years</a:t>
            </a:r>
            <a:br>
              <a:rPr lang="en-US" dirty="0"/>
            </a:br>
            <a:r>
              <a:rPr lang="en-US" dirty="0"/>
              <a:t>2.  3 years</a:t>
            </a:r>
            <a:br>
              <a:rPr lang="en-US" dirty="0"/>
            </a:br>
            <a:r>
              <a:rPr lang="en-US" dirty="0"/>
              <a:t>3.  4 years</a:t>
            </a:r>
            <a:br>
              <a:rPr lang="en-US" dirty="0"/>
            </a:br>
            <a:r>
              <a:rPr lang="en-US" dirty="0"/>
              <a:t>4.  every year</a:t>
            </a:r>
          </a:p>
        </p:txBody>
      </p:sp>
      <p:sp>
        <p:nvSpPr>
          <p:cNvPr id="3" name="Content Placeholder 2"/>
          <p:cNvSpPr>
            <a:spLocks noGrp="1"/>
          </p:cNvSpPr>
          <p:nvPr>
            <p:ph idx="1"/>
          </p:nvPr>
        </p:nvSpPr>
        <p:spPr>
          <a:xfrm>
            <a:off x="457200" y="5562600"/>
            <a:ext cx="8229600" cy="563563"/>
          </a:xfrm>
        </p:spPr>
        <p:txBody>
          <a:bodyPr>
            <a:normAutofit lnSpcReduction="10000"/>
          </a:bodyPr>
          <a:lstStyle/>
          <a:p>
            <a:r>
              <a:rPr lang="en-US" dirty="0" err="1"/>
              <a:t>Ans</a:t>
            </a:r>
            <a:r>
              <a:rPr lang="en-US" dirty="0"/>
              <a:t> – 4 years</a:t>
            </a:r>
          </a:p>
        </p:txBody>
      </p:sp>
    </p:spTree>
    <p:extLst>
      <p:ext uri="{BB962C8B-B14F-4D97-AF65-F5344CB8AC3E}">
        <p14:creationId xmlns:p14="http://schemas.microsoft.com/office/powerpoint/2010/main" val="1032078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fontScale="90000"/>
          </a:bodyPr>
          <a:lstStyle/>
          <a:p>
            <a:pPr algn="l"/>
            <a:r>
              <a:rPr lang="en-US" dirty="0" smtClean="0"/>
              <a:t>Q45 </a:t>
            </a:r>
            <a:r>
              <a:rPr lang="en-US" dirty="0" smtClean="0"/>
              <a:t>– In transfer and mobility policy for Officers, Normal Period of Posting is considered as</a:t>
            </a:r>
            <a:br>
              <a:rPr lang="en-US" dirty="0" smtClean="0"/>
            </a:br>
            <a:r>
              <a:rPr lang="en-US" dirty="0" smtClean="0"/>
              <a:t>1. 2 years</a:t>
            </a:r>
            <a:br>
              <a:rPr lang="en-US" dirty="0" smtClean="0"/>
            </a:br>
            <a:r>
              <a:rPr lang="en-US" dirty="0" smtClean="0"/>
              <a:t>2. 3 years</a:t>
            </a:r>
            <a:br>
              <a:rPr lang="en-US" dirty="0" smtClean="0"/>
            </a:br>
            <a:r>
              <a:rPr lang="en-US" dirty="0" smtClean="0"/>
              <a:t>3. 4 years</a:t>
            </a:r>
            <a:br>
              <a:rPr lang="en-US" dirty="0" smtClean="0"/>
            </a:br>
            <a:r>
              <a:rPr lang="en-US" dirty="0" smtClean="0"/>
              <a:t>4. 5 years</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5 years</a:t>
            </a:r>
            <a:endParaRPr lang="en-US" dirty="0"/>
          </a:p>
        </p:txBody>
      </p:sp>
    </p:spTree>
    <p:extLst>
      <p:ext uri="{BB962C8B-B14F-4D97-AF65-F5344CB8AC3E}">
        <p14:creationId xmlns:p14="http://schemas.microsoft.com/office/powerpoint/2010/main" val="1890276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fontScale="90000"/>
          </a:bodyPr>
          <a:lstStyle/>
          <a:p>
            <a:pPr algn="l"/>
            <a:r>
              <a:rPr lang="en-US" dirty="0" smtClean="0"/>
              <a:t>Q46 </a:t>
            </a:r>
            <a:r>
              <a:rPr lang="en-US" dirty="0" smtClean="0"/>
              <a:t>– In a departmental enquiry, whose role can be compared to that of a Judge</a:t>
            </a:r>
            <a:br>
              <a:rPr lang="en-US" dirty="0" smtClean="0"/>
            </a:br>
            <a:r>
              <a:rPr lang="en-US" dirty="0" smtClean="0"/>
              <a:t>1.  Presenting Officer</a:t>
            </a:r>
            <a:br>
              <a:rPr lang="en-US" dirty="0" smtClean="0"/>
            </a:br>
            <a:r>
              <a:rPr lang="en-US" dirty="0" smtClean="0"/>
              <a:t>2.  </a:t>
            </a:r>
            <a:r>
              <a:rPr lang="en-US" dirty="0" err="1" smtClean="0"/>
              <a:t>Chargesheeted</a:t>
            </a:r>
            <a:r>
              <a:rPr lang="en-US" dirty="0" smtClean="0"/>
              <a:t> employee</a:t>
            </a:r>
            <a:br>
              <a:rPr lang="en-US" dirty="0" smtClean="0"/>
            </a:br>
            <a:r>
              <a:rPr lang="en-US" dirty="0" smtClean="0"/>
              <a:t>3.  Investigating Officer</a:t>
            </a:r>
            <a:br>
              <a:rPr lang="en-US" dirty="0" smtClean="0"/>
            </a:br>
            <a:r>
              <a:rPr lang="en-US" dirty="0" smtClean="0"/>
              <a:t>4.  Inquiry Officer</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Inquiry Officer</a:t>
            </a:r>
            <a:endParaRPr lang="en-US" dirty="0"/>
          </a:p>
        </p:txBody>
      </p:sp>
    </p:spTree>
    <p:extLst>
      <p:ext uri="{BB962C8B-B14F-4D97-AF65-F5344CB8AC3E}">
        <p14:creationId xmlns:p14="http://schemas.microsoft.com/office/powerpoint/2010/main" val="4104869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fontScale="90000"/>
          </a:bodyPr>
          <a:lstStyle/>
          <a:p>
            <a:pPr algn="l"/>
            <a:r>
              <a:rPr lang="en-US" dirty="0" smtClean="0"/>
              <a:t>Q47 </a:t>
            </a:r>
            <a:r>
              <a:rPr lang="en-US" dirty="0" smtClean="0"/>
              <a:t>– ACPS stands for</a:t>
            </a:r>
            <a:br>
              <a:rPr lang="en-US" dirty="0" smtClean="0"/>
            </a:br>
            <a:r>
              <a:rPr lang="en-US" dirty="0" smtClean="0"/>
              <a:t>1.  Assured Career Progression Scheme</a:t>
            </a:r>
            <a:br>
              <a:rPr lang="en-US" dirty="0" smtClean="0"/>
            </a:br>
            <a:r>
              <a:rPr lang="en-US" dirty="0" smtClean="0"/>
              <a:t>2.  Acquired Casual Performance Syndrome</a:t>
            </a:r>
            <a:br>
              <a:rPr lang="en-US" dirty="0" smtClean="0"/>
            </a:br>
            <a:r>
              <a:rPr lang="en-US" dirty="0" smtClean="0"/>
              <a:t>3.  Actual Career Progression Scheme</a:t>
            </a:r>
            <a:br>
              <a:rPr lang="en-US" dirty="0" smtClean="0"/>
            </a:br>
            <a:r>
              <a:rPr lang="en-US" dirty="0" smtClean="0"/>
              <a:t>4.  Acquired Career Progression Scheme</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Assured Career Progression Scheme</a:t>
            </a:r>
            <a:endParaRPr lang="en-US" dirty="0"/>
          </a:p>
        </p:txBody>
      </p:sp>
    </p:spTree>
    <p:extLst>
      <p:ext uri="{BB962C8B-B14F-4D97-AF65-F5344CB8AC3E}">
        <p14:creationId xmlns:p14="http://schemas.microsoft.com/office/powerpoint/2010/main" val="4104869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fontScale="90000"/>
          </a:bodyPr>
          <a:lstStyle/>
          <a:p>
            <a:pPr algn="l"/>
            <a:r>
              <a:rPr lang="en-US" dirty="0" smtClean="0"/>
              <a:t>Q48 </a:t>
            </a:r>
            <a:r>
              <a:rPr lang="en-US" dirty="0" smtClean="0"/>
              <a:t>– If an employee is provided with boarding and lodging by the Company, then DHA payable to the employee is</a:t>
            </a:r>
            <a:br>
              <a:rPr lang="en-US" dirty="0" smtClean="0"/>
            </a:br>
            <a:r>
              <a:rPr lang="en-US" dirty="0" smtClean="0"/>
              <a:t>1.  100% of Halting Allowance</a:t>
            </a:r>
            <a:br>
              <a:rPr lang="en-US" dirty="0" smtClean="0"/>
            </a:br>
            <a:r>
              <a:rPr lang="en-US" dirty="0" smtClean="0"/>
              <a:t>2.  50% of Halting Allowance</a:t>
            </a:r>
            <a:br>
              <a:rPr lang="en-US" dirty="0" smtClean="0"/>
            </a:br>
            <a:r>
              <a:rPr lang="en-US" dirty="0" smtClean="0"/>
              <a:t>3.  75% of Halting Allowance</a:t>
            </a:r>
            <a:br>
              <a:rPr lang="en-US" dirty="0" smtClean="0"/>
            </a:br>
            <a:r>
              <a:rPr lang="en-US" dirty="0" smtClean="0"/>
              <a:t>4.  25% of Halting Allowance</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25% of Halting Allowance</a:t>
            </a:r>
            <a:endParaRPr lang="en-US" dirty="0"/>
          </a:p>
        </p:txBody>
      </p:sp>
    </p:spTree>
    <p:extLst>
      <p:ext uri="{BB962C8B-B14F-4D97-AF65-F5344CB8AC3E}">
        <p14:creationId xmlns:p14="http://schemas.microsoft.com/office/powerpoint/2010/main" val="4104869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373562"/>
          </a:xfrm>
        </p:spPr>
        <p:txBody>
          <a:bodyPr>
            <a:normAutofit fontScale="90000"/>
          </a:bodyPr>
          <a:lstStyle/>
          <a:p>
            <a:pPr algn="l"/>
            <a:r>
              <a:rPr lang="en-US" dirty="0" smtClean="0"/>
              <a:t>Q4 – Percentage of basic pay for HRA in respect of employees working in Ghaziabad is</a:t>
            </a:r>
            <a:br>
              <a:rPr lang="en-US" dirty="0" smtClean="0"/>
            </a:br>
            <a:r>
              <a:rPr lang="en-US" dirty="0" smtClean="0"/>
              <a:t>1. 8%</a:t>
            </a:r>
            <a:br>
              <a:rPr lang="en-US" dirty="0" smtClean="0"/>
            </a:br>
            <a:r>
              <a:rPr lang="en-US" dirty="0" smtClean="0"/>
              <a:t>2. 9%</a:t>
            </a:r>
            <a:br>
              <a:rPr lang="en-US" dirty="0" smtClean="0"/>
            </a:br>
            <a:r>
              <a:rPr lang="en-US" dirty="0" smtClean="0"/>
              <a:t>3. 10%</a:t>
            </a:r>
            <a:br>
              <a:rPr lang="en-US" dirty="0" smtClean="0"/>
            </a:br>
            <a:r>
              <a:rPr lang="en-US" dirty="0" smtClean="0"/>
              <a:t>4. NIL</a:t>
            </a:r>
            <a:endParaRPr lang="en-US" dirty="0"/>
          </a:p>
        </p:txBody>
      </p:sp>
      <p:sp>
        <p:nvSpPr>
          <p:cNvPr id="3" name="Content Placeholder 2"/>
          <p:cNvSpPr>
            <a:spLocks noGrp="1"/>
          </p:cNvSpPr>
          <p:nvPr>
            <p:ph idx="1"/>
          </p:nvPr>
        </p:nvSpPr>
        <p:spPr>
          <a:xfrm>
            <a:off x="457200" y="5181600"/>
            <a:ext cx="8229600" cy="944563"/>
          </a:xfrm>
        </p:spPr>
        <p:txBody>
          <a:bodyPr/>
          <a:lstStyle/>
          <a:p>
            <a:r>
              <a:rPr lang="en-US" dirty="0" err="1" smtClean="0"/>
              <a:t>Ans</a:t>
            </a:r>
            <a:r>
              <a:rPr lang="en-US" dirty="0" smtClean="0"/>
              <a:t> – 10%</a:t>
            </a:r>
            <a:endParaRPr lang="en-US" dirty="0"/>
          </a:p>
        </p:txBody>
      </p:sp>
    </p:spTree>
    <p:extLst>
      <p:ext uri="{BB962C8B-B14F-4D97-AF65-F5344CB8AC3E}">
        <p14:creationId xmlns:p14="http://schemas.microsoft.com/office/powerpoint/2010/main" val="3059918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lstStyle/>
          <a:p>
            <a:pPr algn="l"/>
            <a:r>
              <a:rPr lang="en-US" dirty="0" smtClean="0"/>
              <a:t>Q49 </a:t>
            </a:r>
            <a:r>
              <a:rPr lang="en-US" dirty="0" smtClean="0"/>
              <a:t>– Key holding allowance is payable to</a:t>
            </a:r>
            <a:br>
              <a:rPr lang="en-US" dirty="0" smtClean="0"/>
            </a:br>
            <a:r>
              <a:rPr lang="en-US" dirty="0" smtClean="0"/>
              <a:t>1.  Officer</a:t>
            </a:r>
            <a:br>
              <a:rPr lang="en-US" dirty="0" smtClean="0"/>
            </a:br>
            <a:r>
              <a:rPr lang="en-US" dirty="0" smtClean="0"/>
              <a:t>2.  Class III employees</a:t>
            </a:r>
            <a:br>
              <a:rPr lang="en-US" dirty="0" smtClean="0"/>
            </a:br>
            <a:r>
              <a:rPr lang="en-US" dirty="0" smtClean="0"/>
              <a:t>3.  Driver</a:t>
            </a:r>
            <a:br>
              <a:rPr lang="en-US" dirty="0" smtClean="0"/>
            </a:br>
            <a:r>
              <a:rPr lang="en-US" dirty="0" smtClean="0"/>
              <a:t>4.  Sub-staff</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Sub-staff</a:t>
            </a:r>
            <a:endParaRPr lang="en-US" dirty="0"/>
          </a:p>
        </p:txBody>
      </p:sp>
    </p:spTree>
    <p:extLst>
      <p:ext uri="{BB962C8B-B14F-4D97-AF65-F5344CB8AC3E}">
        <p14:creationId xmlns:p14="http://schemas.microsoft.com/office/powerpoint/2010/main" val="4104869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fontScale="90000"/>
          </a:bodyPr>
          <a:lstStyle/>
          <a:p>
            <a:pPr algn="l"/>
            <a:r>
              <a:rPr lang="en-US" dirty="0" smtClean="0"/>
              <a:t>Q50 </a:t>
            </a:r>
            <a:r>
              <a:rPr lang="en-US" dirty="0" smtClean="0"/>
              <a:t>– CPIO refers to</a:t>
            </a:r>
            <a:br>
              <a:rPr lang="en-US" dirty="0" smtClean="0"/>
            </a:br>
            <a:r>
              <a:rPr lang="en-US" dirty="0" smtClean="0"/>
              <a:t>1.  Central Public Information Officer</a:t>
            </a:r>
            <a:br>
              <a:rPr lang="en-US" dirty="0" smtClean="0"/>
            </a:br>
            <a:r>
              <a:rPr lang="en-US" dirty="0" smtClean="0"/>
              <a:t>2.  Central Private Information Officer</a:t>
            </a:r>
            <a:br>
              <a:rPr lang="en-US" dirty="0" smtClean="0"/>
            </a:br>
            <a:r>
              <a:rPr lang="en-US" dirty="0" smtClean="0"/>
              <a:t>3. Central Public Investigation Officer</a:t>
            </a:r>
            <a:br>
              <a:rPr lang="en-US" dirty="0" smtClean="0"/>
            </a:br>
            <a:r>
              <a:rPr lang="en-US" dirty="0" smtClean="0"/>
              <a:t>4.  Central People Information Officer</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Central Public Information Officer</a:t>
            </a:r>
            <a:endParaRPr lang="en-US" dirty="0"/>
          </a:p>
        </p:txBody>
      </p:sp>
    </p:spTree>
    <p:extLst>
      <p:ext uri="{BB962C8B-B14F-4D97-AF65-F5344CB8AC3E}">
        <p14:creationId xmlns:p14="http://schemas.microsoft.com/office/powerpoint/2010/main" val="4104869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lstStyle/>
          <a:p>
            <a:pPr algn="l"/>
            <a:r>
              <a:rPr lang="en-US" dirty="0" smtClean="0"/>
              <a:t>Q51 </a:t>
            </a:r>
            <a:r>
              <a:rPr lang="en-US" dirty="0" smtClean="0"/>
              <a:t>– Assistants are entitled for how many stagnation increments</a:t>
            </a:r>
            <a:br>
              <a:rPr lang="en-US" dirty="0" smtClean="0"/>
            </a:br>
            <a:r>
              <a:rPr lang="en-US" dirty="0" smtClean="0"/>
              <a:t>1.  5</a:t>
            </a:r>
            <a:br>
              <a:rPr lang="en-US" dirty="0" smtClean="0"/>
            </a:br>
            <a:r>
              <a:rPr lang="en-US" dirty="0" smtClean="0"/>
              <a:t>2.  6</a:t>
            </a:r>
            <a:br>
              <a:rPr lang="en-US" dirty="0" smtClean="0"/>
            </a:br>
            <a:r>
              <a:rPr lang="en-US" dirty="0" smtClean="0"/>
              <a:t>3.  7</a:t>
            </a:r>
            <a:br>
              <a:rPr lang="en-US" dirty="0" smtClean="0"/>
            </a:br>
            <a:r>
              <a:rPr lang="en-US" dirty="0" smtClean="0"/>
              <a:t>4.  8</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- 7</a:t>
            </a:r>
            <a:endParaRPr lang="en-US" dirty="0"/>
          </a:p>
        </p:txBody>
      </p:sp>
    </p:spTree>
    <p:extLst>
      <p:ext uri="{BB962C8B-B14F-4D97-AF65-F5344CB8AC3E}">
        <p14:creationId xmlns:p14="http://schemas.microsoft.com/office/powerpoint/2010/main" val="4104869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lstStyle/>
          <a:p>
            <a:pPr algn="l"/>
            <a:r>
              <a:rPr lang="en-US" dirty="0" smtClean="0"/>
              <a:t>Q52 </a:t>
            </a:r>
            <a:r>
              <a:rPr lang="en-US" dirty="0" smtClean="0"/>
              <a:t>– Application for RTI should be accompanied by a fees of</a:t>
            </a:r>
            <a:br>
              <a:rPr lang="en-US" dirty="0" smtClean="0"/>
            </a:br>
            <a:r>
              <a:rPr lang="en-US" dirty="0" smtClean="0"/>
              <a:t>1.  Re.1</a:t>
            </a:r>
            <a:br>
              <a:rPr lang="en-US" dirty="0" smtClean="0"/>
            </a:br>
            <a:r>
              <a:rPr lang="en-US" dirty="0" smtClean="0"/>
              <a:t>2.  Rs.5</a:t>
            </a:r>
            <a:br>
              <a:rPr lang="en-US" dirty="0" smtClean="0"/>
            </a:br>
            <a:r>
              <a:rPr lang="en-US" dirty="0" smtClean="0"/>
              <a:t>3.  Rs.10</a:t>
            </a:r>
            <a:br>
              <a:rPr lang="en-US" dirty="0" smtClean="0"/>
            </a:br>
            <a:r>
              <a:rPr lang="en-US" dirty="0" smtClean="0"/>
              <a:t>4.  Rs.100</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Rs.10</a:t>
            </a:r>
            <a:endParaRPr lang="en-US" dirty="0"/>
          </a:p>
        </p:txBody>
      </p:sp>
    </p:spTree>
    <p:extLst>
      <p:ext uri="{BB962C8B-B14F-4D97-AF65-F5344CB8AC3E}">
        <p14:creationId xmlns:p14="http://schemas.microsoft.com/office/powerpoint/2010/main" val="4104869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fontScale="90000"/>
          </a:bodyPr>
          <a:lstStyle/>
          <a:p>
            <a:pPr algn="l"/>
            <a:r>
              <a:rPr lang="en-US" dirty="0" smtClean="0"/>
              <a:t>Q53 </a:t>
            </a:r>
            <a:r>
              <a:rPr lang="en-US" dirty="0" smtClean="0"/>
              <a:t>– Qualification Pay is granted to an employee for the following qualifications</a:t>
            </a:r>
            <a:br>
              <a:rPr lang="en-US" dirty="0" smtClean="0"/>
            </a:br>
            <a:r>
              <a:rPr lang="en-US" dirty="0" smtClean="0"/>
              <a:t>1.  Any Degree</a:t>
            </a:r>
            <a:br>
              <a:rPr lang="en-US" dirty="0" smtClean="0"/>
            </a:br>
            <a:r>
              <a:rPr lang="en-US" dirty="0" smtClean="0"/>
              <a:t>2.  Any Diploma</a:t>
            </a:r>
            <a:br>
              <a:rPr lang="en-US" dirty="0" smtClean="0"/>
            </a:br>
            <a:r>
              <a:rPr lang="en-US" dirty="0" smtClean="0"/>
              <a:t>3.  MBA</a:t>
            </a:r>
            <a:br>
              <a:rPr lang="en-US" dirty="0" smtClean="0"/>
            </a:br>
            <a:r>
              <a:rPr lang="en-US" dirty="0" smtClean="0"/>
              <a:t>3.  All the above</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MBA</a:t>
            </a:r>
            <a:endParaRPr lang="en-US" dirty="0"/>
          </a:p>
        </p:txBody>
      </p:sp>
    </p:spTree>
    <p:extLst>
      <p:ext uri="{BB962C8B-B14F-4D97-AF65-F5344CB8AC3E}">
        <p14:creationId xmlns:p14="http://schemas.microsoft.com/office/powerpoint/2010/main" val="4104869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fontScale="90000"/>
          </a:bodyPr>
          <a:lstStyle/>
          <a:p>
            <a:pPr algn="l"/>
            <a:r>
              <a:rPr lang="en-US" dirty="0" smtClean="0"/>
              <a:t>Q64 </a:t>
            </a:r>
            <a:r>
              <a:rPr lang="en-US" dirty="0" smtClean="0"/>
              <a:t>– From which scale onwards Medical check up is allowed by the Company</a:t>
            </a:r>
            <a:br>
              <a:rPr lang="en-US" dirty="0" smtClean="0"/>
            </a:br>
            <a:r>
              <a:rPr lang="en-US" dirty="0" smtClean="0"/>
              <a:t>1.  Scale V</a:t>
            </a:r>
            <a:br>
              <a:rPr lang="en-US" dirty="0" smtClean="0"/>
            </a:br>
            <a:r>
              <a:rPr lang="en-US" dirty="0" smtClean="0"/>
              <a:t>2.  Scale IV</a:t>
            </a:r>
            <a:br>
              <a:rPr lang="en-US" dirty="0" smtClean="0"/>
            </a:br>
            <a:r>
              <a:rPr lang="en-US" dirty="0" smtClean="0"/>
              <a:t>3.  Scale III</a:t>
            </a:r>
            <a:br>
              <a:rPr lang="en-US" dirty="0" smtClean="0"/>
            </a:br>
            <a:r>
              <a:rPr lang="en-US" dirty="0" smtClean="0"/>
              <a:t>4.  All Officers</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Scale IV</a:t>
            </a:r>
            <a:endParaRPr lang="en-US" dirty="0"/>
          </a:p>
        </p:txBody>
      </p:sp>
    </p:spTree>
    <p:extLst>
      <p:ext uri="{BB962C8B-B14F-4D97-AF65-F5344CB8AC3E}">
        <p14:creationId xmlns:p14="http://schemas.microsoft.com/office/powerpoint/2010/main" val="4104869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fontScale="90000"/>
          </a:bodyPr>
          <a:lstStyle/>
          <a:p>
            <a:pPr algn="l"/>
            <a:r>
              <a:rPr lang="en-US" dirty="0" smtClean="0"/>
              <a:t>Q55 </a:t>
            </a:r>
            <a:r>
              <a:rPr lang="en-US" dirty="0" smtClean="0"/>
              <a:t>– Compassionate grounds appointment has been reintroduced with effect from</a:t>
            </a:r>
            <a:br>
              <a:rPr lang="en-US" dirty="0" smtClean="0"/>
            </a:br>
            <a:r>
              <a:rPr lang="en-US" dirty="0" smtClean="0"/>
              <a:t>1.  01/11/2012</a:t>
            </a:r>
            <a:br>
              <a:rPr lang="en-US" dirty="0" smtClean="0"/>
            </a:br>
            <a:r>
              <a:rPr lang="en-US" dirty="0" smtClean="0"/>
              <a:t>2.  01/08/2012</a:t>
            </a:r>
            <a:br>
              <a:rPr lang="en-US" dirty="0" smtClean="0"/>
            </a:br>
            <a:r>
              <a:rPr lang="en-US" dirty="0" smtClean="0"/>
              <a:t>3.  01/11/2014</a:t>
            </a:r>
            <a:br>
              <a:rPr lang="en-US" dirty="0" smtClean="0"/>
            </a:br>
            <a:r>
              <a:rPr lang="en-US" dirty="0" smtClean="0"/>
              <a:t>4.  01/01/2016</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01/11/2014</a:t>
            </a:r>
            <a:endParaRPr lang="en-US" dirty="0"/>
          </a:p>
        </p:txBody>
      </p:sp>
    </p:spTree>
    <p:extLst>
      <p:ext uri="{BB962C8B-B14F-4D97-AF65-F5344CB8AC3E}">
        <p14:creationId xmlns:p14="http://schemas.microsoft.com/office/powerpoint/2010/main" val="4104869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fontScale="90000"/>
          </a:bodyPr>
          <a:lstStyle/>
          <a:p>
            <a:pPr algn="l"/>
            <a:r>
              <a:rPr lang="en-US" dirty="0" smtClean="0"/>
              <a:t>Q56 </a:t>
            </a:r>
            <a:r>
              <a:rPr lang="en-US" dirty="0" smtClean="0"/>
              <a:t>– ____ amount is reimbursed for purchase of Brief case to Scale I officers </a:t>
            </a:r>
            <a:br>
              <a:rPr lang="en-US" dirty="0" smtClean="0"/>
            </a:br>
            <a:r>
              <a:rPr lang="en-US" dirty="0" smtClean="0"/>
              <a:t>1.  Rs.2000</a:t>
            </a:r>
            <a:br>
              <a:rPr lang="en-US" dirty="0" smtClean="0"/>
            </a:br>
            <a:r>
              <a:rPr lang="en-US" dirty="0" smtClean="0"/>
              <a:t>2.  Rs.1500</a:t>
            </a:r>
            <a:br>
              <a:rPr lang="en-US" dirty="0" smtClean="0"/>
            </a:br>
            <a:r>
              <a:rPr lang="en-US" dirty="0" smtClean="0"/>
              <a:t>3.  Rs.2500</a:t>
            </a:r>
            <a:br>
              <a:rPr lang="en-US" dirty="0" smtClean="0"/>
            </a:br>
            <a:r>
              <a:rPr lang="en-US" dirty="0" smtClean="0"/>
              <a:t>4.  Rs.3000</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Rs.2000</a:t>
            </a:r>
            <a:endParaRPr lang="en-US" dirty="0"/>
          </a:p>
        </p:txBody>
      </p:sp>
    </p:spTree>
    <p:extLst>
      <p:ext uri="{BB962C8B-B14F-4D97-AF65-F5344CB8AC3E}">
        <p14:creationId xmlns:p14="http://schemas.microsoft.com/office/powerpoint/2010/main" val="4104869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fontScale="90000"/>
          </a:bodyPr>
          <a:lstStyle/>
          <a:p>
            <a:pPr algn="l"/>
            <a:r>
              <a:rPr lang="en-US" dirty="0" smtClean="0"/>
              <a:t>Q57 </a:t>
            </a:r>
            <a:r>
              <a:rPr lang="en-US" dirty="0" smtClean="0"/>
              <a:t>– Under Conveyance scheme 2011, tubes/</a:t>
            </a:r>
            <a:r>
              <a:rPr lang="en-US" dirty="0" err="1" smtClean="0"/>
              <a:t>tyres</a:t>
            </a:r>
            <a:r>
              <a:rPr lang="en-US" dirty="0" smtClean="0"/>
              <a:t> can be replaced after</a:t>
            </a:r>
            <a:br>
              <a:rPr lang="en-US" dirty="0" smtClean="0"/>
            </a:br>
            <a:r>
              <a:rPr lang="en-US" dirty="0" smtClean="0"/>
              <a:t>1.  40 months</a:t>
            </a:r>
            <a:br>
              <a:rPr lang="en-US" dirty="0" smtClean="0"/>
            </a:br>
            <a:r>
              <a:rPr lang="en-US" dirty="0" smtClean="0"/>
              <a:t>2.  32000 </a:t>
            </a:r>
            <a:r>
              <a:rPr lang="en-US" dirty="0" err="1" smtClean="0"/>
              <a:t>kms</a:t>
            </a:r>
            <a:r>
              <a:rPr lang="en-US" dirty="0" smtClean="0"/>
              <a:t/>
            </a:r>
            <a:br>
              <a:rPr lang="en-US" dirty="0" smtClean="0"/>
            </a:br>
            <a:r>
              <a:rPr lang="en-US" dirty="0" smtClean="0"/>
              <a:t>3.  40 months and 32000 </a:t>
            </a:r>
            <a:r>
              <a:rPr lang="en-US" dirty="0" err="1" smtClean="0"/>
              <a:t>kms</a:t>
            </a:r>
            <a:r>
              <a:rPr lang="en-US" dirty="0" smtClean="0"/>
              <a:t> </a:t>
            </a:r>
            <a:br>
              <a:rPr lang="en-US" dirty="0" smtClean="0"/>
            </a:br>
            <a:r>
              <a:rPr lang="en-US" dirty="0" smtClean="0"/>
              <a:t>4.  40 months or 32000 </a:t>
            </a:r>
            <a:r>
              <a:rPr lang="en-US" dirty="0" err="1" smtClean="0"/>
              <a:t>kms</a:t>
            </a:r>
            <a:r>
              <a:rPr lang="en-US" dirty="0" smtClean="0"/>
              <a:t> whichever is earlier</a:t>
            </a:r>
            <a:endParaRPr lang="en-US" dirty="0"/>
          </a:p>
        </p:txBody>
      </p:sp>
      <p:sp>
        <p:nvSpPr>
          <p:cNvPr id="3" name="Content Placeholder 2"/>
          <p:cNvSpPr>
            <a:spLocks noGrp="1"/>
          </p:cNvSpPr>
          <p:nvPr>
            <p:ph idx="1"/>
          </p:nvPr>
        </p:nvSpPr>
        <p:spPr>
          <a:xfrm>
            <a:off x="457200" y="5410200"/>
            <a:ext cx="8229600" cy="715963"/>
          </a:xfrm>
        </p:spPr>
        <p:txBody>
          <a:bodyPr>
            <a:normAutofit fontScale="85000" lnSpcReduction="10000"/>
          </a:bodyPr>
          <a:lstStyle/>
          <a:p>
            <a:r>
              <a:rPr lang="en-US" dirty="0" err="1" smtClean="0"/>
              <a:t>Ans</a:t>
            </a:r>
            <a:r>
              <a:rPr lang="en-US" dirty="0" smtClean="0"/>
              <a:t> – 40 months or 32000 </a:t>
            </a:r>
            <a:r>
              <a:rPr lang="en-US" dirty="0" err="1" smtClean="0"/>
              <a:t>kms</a:t>
            </a:r>
            <a:r>
              <a:rPr lang="en-US" dirty="0" smtClean="0"/>
              <a:t> whichever is earlier</a:t>
            </a:r>
            <a:endParaRPr lang="en-US" dirty="0"/>
          </a:p>
        </p:txBody>
      </p:sp>
    </p:spTree>
    <p:extLst>
      <p:ext uri="{BB962C8B-B14F-4D97-AF65-F5344CB8AC3E}">
        <p14:creationId xmlns:p14="http://schemas.microsoft.com/office/powerpoint/2010/main" val="4104869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fontScale="90000"/>
          </a:bodyPr>
          <a:lstStyle/>
          <a:p>
            <a:pPr algn="l"/>
            <a:r>
              <a:rPr lang="en-US" dirty="0" smtClean="0"/>
              <a:t>Q58 </a:t>
            </a:r>
            <a:r>
              <a:rPr lang="en-US" dirty="0" smtClean="0"/>
              <a:t>– Under Conveyance Scheme 2011, batteries can be replaced after</a:t>
            </a:r>
            <a:br>
              <a:rPr lang="en-US" dirty="0" smtClean="0"/>
            </a:br>
            <a:r>
              <a:rPr lang="en-US" dirty="0" smtClean="0"/>
              <a:t>1.  18 months</a:t>
            </a:r>
            <a:br>
              <a:rPr lang="en-US" dirty="0" smtClean="0"/>
            </a:br>
            <a:r>
              <a:rPr lang="en-US" dirty="0" smtClean="0"/>
              <a:t>2.  32000 </a:t>
            </a:r>
            <a:r>
              <a:rPr lang="en-US" dirty="0" err="1" smtClean="0"/>
              <a:t>kms</a:t>
            </a:r>
            <a:r>
              <a:rPr lang="en-US" dirty="0" smtClean="0"/>
              <a:t/>
            </a:r>
            <a:br>
              <a:rPr lang="en-US" dirty="0" smtClean="0"/>
            </a:br>
            <a:r>
              <a:rPr lang="en-US" dirty="0" smtClean="0"/>
              <a:t>3.  24 months</a:t>
            </a:r>
            <a:br>
              <a:rPr lang="en-US" dirty="0" smtClean="0"/>
            </a:br>
            <a:r>
              <a:rPr lang="en-US" dirty="0" smtClean="0"/>
              <a:t>4.  35000 </a:t>
            </a:r>
            <a:r>
              <a:rPr lang="en-US" dirty="0" err="1" smtClean="0"/>
              <a:t>kms</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18 months</a:t>
            </a:r>
            <a:endParaRPr lang="en-US" dirty="0"/>
          </a:p>
        </p:txBody>
      </p:sp>
    </p:spTree>
    <p:extLst>
      <p:ext uri="{BB962C8B-B14F-4D97-AF65-F5344CB8AC3E}">
        <p14:creationId xmlns:p14="http://schemas.microsoft.com/office/powerpoint/2010/main" val="4104869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686800" cy="4800600"/>
          </a:xfrm>
        </p:spPr>
        <p:txBody>
          <a:bodyPr>
            <a:normAutofit fontScale="90000"/>
          </a:bodyPr>
          <a:lstStyle/>
          <a:p>
            <a:pPr algn="l"/>
            <a:r>
              <a:rPr lang="en-US" dirty="0" smtClean="0"/>
              <a:t>Q5 – An Officer is provided with Company owned leased accommodation.  What is the percentage of license fee deducted from his salary</a:t>
            </a:r>
            <a:br>
              <a:rPr lang="en-US" dirty="0" smtClean="0"/>
            </a:br>
            <a:r>
              <a:rPr lang="en-US" dirty="0" smtClean="0"/>
              <a:t>1.  0.50% of gross salary</a:t>
            </a:r>
            <a:br>
              <a:rPr lang="en-US" dirty="0" smtClean="0"/>
            </a:br>
            <a:r>
              <a:rPr lang="en-US" dirty="0" smtClean="0"/>
              <a:t>2.  0.75% of current basic pay</a:t>
            </a:r>
            <a:br>
              <a:rPr lang="en-US" dirty="0" smtClean="0"/>
            </a:br>
            <a:r>
              <a:rPr lang="en-US" dirty="0" smtClean="0"/>
              <a:t>3.  0.50% of minimum basic pay</a:t>
            </a:r>
            <a:br>
              <a:rPr lang="en-US" dirty="0" smtClean="0"/>
            </a:br>
            <a:r>
              <a:rPr lang="en-US" dirty="0" smtClean="0"/>
              <a:t>4.  0.75% of net salary</a:t>
            </a:r>
            <a:endParaRPr lang="en-US" dirty="0"/>
          </a:p>
        </p:txBody>
      </p:sp>
      <p:sp>
        <p:nvSpPr>
          <p:cNvPr id="3" name="Content Placeholder 2"/>
          <p:cNvSpPr>
            <a:spLocks noGrp="1"/>
          </p:cNvSpPr>
          <p:nvPr>
            <p:ph idx="1"/>
          </p:nvPr>
        </p:nvSpPr>
        <p:spPr>
          <a:xfrm>
            <a:off x="457200" y="5410200"/>
            <a:ext cx="8229600" cy="990600"/>
          </a:xfrm>
        </p:spPr>
        <p:txBody>
          <a:bodyPr/>
          <a:lstStyle/>
          <a:p>
            <a:r>
              <a:rPr lang="en-US" dirty="0" err="1" smtClean="0"/>
              <a:t>Ans</a:t>
            </a:r>
            <a:r>
              <a:rPr lang="en-US" dirty="0" smtClean="0"/>
              <a:t> – 0.50% of minimum basic pay</a:t>
            </a:r>
            <a:endParaRPr lang="en-US" dirty="0"/>
          </a:p>
        </p:txBody>
      </p:sp>
    </p:spTree>
    <p:extLst>
      <p:ext uri="{BB962C8B-B14F-4D97-AF65-F5344CB8AC3E}">
        <p14:creationId xmlns:p14="http://schemas.microsoft.com/office/powerpoint/2010/main" val="1459274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lstStyle/>
          <a:p>
            <a:pPr algn="l"/>
            <a:r>
              <a:rPr lang="en-US" dirty="0" smtClean="0"/>
              <a:t>Q59 </a:t>
            </a:r>
            <a:r>
              <a:rPr lang="en-US" dirty="0" smtClean="0"/>
              <a:t>– Amount of festival advance to Scale I Officer is</a:t>
            </a:r>
            <a:br>
              <a:rPr lang="en-US" dirty="0" smtClean="0"/>
            </a:br>
            <a:r>
              <a:rPr lang="en-US" dirty="0" smtClean="0"/>
              <a:t>1.  Rs.30000</a:t>
            </a:r>
            <a:br>
              <a:rPr lang="en-US" dirty="0" smtClean="0"/>
            </a:br>
            <a:r>
              <a:rPr lang="en-US" dirty="0" smtClean="0"/>
              <a:t>2.  Rs.50000</a:t>
            </a:r>
            <a:br>
              <a:rPr lang="en-US" dirty="0" smtClean="0"/>
            </a:br>
            <a:r>
              <a:rPr lang="en-US" dirty="0" smtClean="0"/>
              <a:t>3.  Rs.40000</a:t>
            </a:r>
            <a:br>
              <a:rPr lang="en-US" dirty="0" smtClean="0"/>
            </a:br>
            <a:r>
              <a:rPr lang="en-US" dirty="0" smtClean="0"/>
              <a:t>4.  Rs.45000</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Rs.50000</a:t>
            </a:r>
            <a:endParaRPr lang="en-US" dirty="0"/>
          </a:p>
        </p:txBody>
      </p:sp>
    </p:spTree>
    <p:extLst>
      <p:ext uri="{BB962C8B-B14F-4D97-AF65-F5344CB8AC3E}">
        <p14:creationId xmlns:p14="http://schemas.microsoft.com/office/powerpoint/2010/main" val="4104869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lstStyle/>
          <a:p>
            <a:pPr algn="l"/>
            <a:r>
              <a:rPr lang="en-US" dirty="0" smtClean="0"/>
              <a:t>Q60 </a:t>
            </a:r>
            <a:r>
              <a:rPr lang="en-US" dirty="0" smtClean="0"/>
              <a:t>– Natural Calamities loan maximum permissible is</a:t>
            </a:r>
            <a:br>
              <a:rPr lang="en-US" dirty="0" smtClean="0"/>
            </a:br>
            <a:r>
              <a:rPr lang="en-US" dirty="0" smtClean="0"/>
              <a:t>1.  Rs.25000</a:t>
            </a:r>
            <a:br>
              <a:rPr lang="en-US" dirty="0" smtClean="0"/>
            </a:br>
            <a:r>
              <a:rPr lang="en-US" dirty="0" smtClean="0"/>
              <a:t>2.  Rs.40000</a:t>
            </a:r>
            <a:br>
              <a:rPr lang="en-US" dirty="0" smtClean="0"/>
            </a:br>
            <a:r>
              <a:rPr lang="en-US" dirty="0" smtClean="0"/>
              <a:t>3.  Rs.50000</a:t>
            </a:r>
            <a:br>
              <a:rPr lang="en-US" dirty="0" smtClean="0"/>
            </a:br>
            <a:r>
              <a:rPr lang="en-US" dirty="0" smtClean="0"/>
              <a:t>4.  Rs.75000</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Rs.50000</a:t>
            </a:r>
            <a:endParaRPr lang="en-US" dirty="0"/>
          </a:p>
        </p:txBody>
      </p:sp>
    </p:spTree>
    <p:extLst>
      <p:ext uri="{BB962C8B-B14F-4D97-AF65-F5344CB8AC3E}">
        <p14:creationId xmlns:p14="http://schemas.microsoft.com/office/powerpoint/2010/main" val="4104869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fontScale="90000"/>
          </a:bodyPr>
          <a:lstStyle/>
          <a:p>
            <a:pPr algn="l"/>
            <a:r>
              <a:rPr lang="en-US" dirty="0" smtClean="0"/>
              <a:t>Q61 </a:t>
            </a:r>
            <a:r>
              <a:rPr lang="en-US" dirty="0" smtClean="0"/>
              <a:t>– Housing loan can be given to an employee who have completed a minimum of ____ number of service</a:t>
            </a:r>
            <a:br>
              <a:rPr lang="en-US" dirty="0" smtClean="0"/>
            </a:br>
            <a:r>
              <a:rPr lang="en-US" dirty="0" smtClean="0"/>
              <a:t>1.  5 years</a:t>
            </a:r>
            <a:br>
              <a:rPr lang="en-US" dirty="0" smtClean="0"/>
            </a:br>
            <a:r>
              <a:rPr lang="en-US" dirty="0" smtClean="0"/>
              <a:t>2.  4 years</a:t>
            </a:r>
            <a:br>
              <a:rPr lang="en-US" dirty="0" smtClean="0"/>
            </a:br>
            <a:r>
              <a:rPr lang="en-US" dirty="0" smtClean="0"/>
              <a:t>3.  3 years</a:t>
            </a:r>
            <a:br>
              <a:rPr lang="en-US" dirty="0" smtClean="0"/>
            </a:br>
            <a:r>
              <a:rPr lang="en-US" dirty="0" smtClean="0"/>
              <a:t>4.  Immediately after confirmation</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3 years</a:t>
            </a:r>
            <a:endParaRPr lang="en-US" dirty="0"/>
          </a:p>
        </p:txBody>
      </p:sp>
    </p:spTree>
    <p:extLst>
      <p:ext uri="{BB962C8B-B14F-4D97-AF65-F5344CB8AC3E}">
        <p14:creationId xmlns:p14="http://schemas.microsoft.com/office/powerpoint/2010/main" val="4104869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fontScale="90000"/>
          </a:bodyPr>
          <a:lstStyle/>
          <a:p>
            <a:pPr algn="l"/>
            <a:r>
              <a:rPr lang="en-US" dirty="0" smtClean="0"/>
              <a:t>Q62 </a:t>
            </a:r>
            <a:r>
              <a:rPr lang="en-US" dirty="0" smtClean="0"/>
              <a:t>– Vehicle loan can be given to an employee who has completed a minimum of ___ number of service</a:t>
            </a:r>
            <a:br>
              <a:rPr lang="en-US" dirty="0" smtClean="0"/>
            </a:br>
            <a:r>
              <a:rPr lang="en-US" dirty="0" smtClean="0"/>
              <a:t>1.  3 years</a:t>
            </a:r>
            <a:br>
              <a:rPr lang="en-US" dirty="0" smtClean="0"/>
            </a:br>
            <a:r>
              <a:rPr lang="en-US" dirty="0" smtClean="0"/>
              <a:t>2.  5 years</a:t>
            </a:r>
            <a:br>
              <a:rPr lang="en-US" dirty="0" smtClean="0"/>
            </a:br>
            <a:r>
              <a:rPr lang="en-US" dirty="0" smtClean="0"/>
              <a:t>3.  4 years</a:t>
            </a:r>
            <a:br>
              <a:rPr lang="en-US" dirty="0" smtClean="0"/>
            </a:br>
            <a:r>
              <a:rPr lang="en-US" dirty="0" smtClean="0"/>
              <a:t>4.  Immediately after confirmation</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3 years</a:t>
            </a:r>
            <a:endParaRPr lang="en-US" dirty="0"/>
          </a:p>
        </p:txBody>
      </p:sp>
    </p:spTree>
    <p:extLst>
      <p:ext uri="{BB962C8B-B14F-4D97-AF65-F5344CB8AC3E}">
        <p14:creationId xmlns:p14="http://schemas.microsoft.com/office/powerpoint/2010/main" val="4104869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fontScale="90000"/>
          </a:bodyPr>
          <a:lstStyle/>
          <a:p>
            <a:pPr algn="l"/>
            <a:r>
              <a:rPr lang="en-US" dirty="0" smtClean="0"/>
              <a:t>Q63 </a:t>
            </a:r>
            <a:r>
              <a:rPr lang="en-US" dirty="0" smtClean="0"/>
              <a:t>– Maximum amount eligible for vehicle loan in respect of Scale I is</a:t>
            </a:r>
            <a:br>
              <a:rPr lang="en-US" dirty="0" smtClean="0"/>
            </a:br>
            <a:r>
              <a:rPr lang="en-US" dirty="0" smtClean="0"/>
              <a:t>1.  Rs.50000</a:t>
            </a:r>
            <a:br>
              <a:rPr lang="en-US" dirty="0" smtClean="0"/>
            </a:br>
            <a:r>
              <a:rPr lang="en-US" dirty="0" smtClean="0"/>
              <a:t>2.  Rs.75000</a:t>
            </a:r>
            <a:br>
              <a:rPr lang="en-US" dirty="0" smtClean="0"/>
            </a:br>
            <a:r>
              <a:rPr lang="en-US" dirty="0" smtClean="0"/>
              <a:t>3.  Rs.2.5 lakhs</a:t>
            </a:r>
            <a:br>
              <a:rPr lang="en-US" dirty="0" smtClean="0"/>
            </a:br>
            <a:r>
              <a:rPr lang="en-US" dirty="0" smtClean="0"/>
              <a:t>4.  Rs.1 lakh</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Rs.2.5 lakhs</a:t>
            </a:r>
            <a:endParaRPr lang="en-US" dirty="0"/>
          </a:p>
        </p:txBody>
      </p:sp>
    </p:spTree>
    <p:extLst>
      <p:ext uri="{BB962C8B-B14F-4D97-AF65-F5344CB8AC3E}">
        <p14:creationId xmlns:p14="http://schemas.microsoft.com/office/powerpoint/2010/main" val="4104869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fontScale="90000"/>
          </a:bodyPr>
          <a:lstStyle/>
          <a:p>
            <a:pPr algn="l"/>
            <a:r>
              <a:rPr lang="en-US" dirty="0" smtClean="0"/>
              <a:t>Q64 </a:t>
            </a:r>
            <a:r>
              <a:rPr lang="en-US" dirty="0" smtClean="0"/>
              <a:t>– An Assistant who has put in ___ number of service with AIII is eligible for promotion to the cadre of Senior Assistant</a:t>
            </a:r>
            <a:br>
              <a:rPr lang="en-US" dirty="0" smtClean="0"/>
            </a:br>
            <a:r>
              <a:rPr lang="en-US" dirty="0" smtClean="0"/>
              <a:t>1.  Immediate</a:t>
            </a:r>
            <a:br>
              <a:rPr lang="en-US" dirty="0" smtClean="0"/>
            </a:br>
            <a:r>
              <a:rPr lang="en-US" dirty="0" smtClean="0"/>
              <a:t>2.  5 years</a:t>
            </a:r>
            <a:br>
              <a:rPr lang="en-US" dirty="0" smtClean="0"/>
            </a:br>
            <a:r>
              <a:rPr lang="en-US" dirty="0" smtClean="0"/>
              <a:t>3.  3 years</a:t>
            </a:r>
            <a:br>
              <a:rPr lang="en-US" dirty="0" smtClean="0"/>
            </a:br>
            <a:r>
              <a:rPr lang="en-US" dirty="0" smtClean="0"/>
              <a:t>4.  2 years</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3 years</a:t>
            </a:r>
            <a:endParaRPr lang="en-US" dirty="0"/>
          </a:p>
        </p:txBody>
      </p:sp>
    </p:spTree>
    <p:extLst>
      <p:ext uri="{BB962C8B-B14F-4D97-AF65-F5344CB8AC3E}">
        <p14:creationId xmlns:p14="http://schemas.microsoft.com/office/powerpoint/2010/main" val="4104869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fontScale="90000"/>
          </a:bodyPr>
          <a:lstStyle/>
          <a:p>
            <a:pPr algn="l"/>
            <a:r>
              <a:rPr lang="en-US" dirty="0" smtClean="0"/>
              <a:t>Q65 </a:t>
            </a:r>
            <a:r>
              <a:rPr lang="en-US" dirty="0" smtClean="0"/>
              <a:t>– What is the qualification marks of an employee if he has passed </a:t>
            </a:r>
            <a:r>
              <a:rPr lang="en-US" dirty="0" err="1" smtClean="0"/>
              <a:t>B.Sc</a:t>
            </a:r>
            <a:r>
              <a:rPr lang="en-US" dirty="0" smtClean="0"/>
              <a:t> degree, MBA and Fellowship</a:t>
            </a:r>
            <a:br>
              <a:rPr lang="en-US" dirty="0" smtClean="0"/>
            </a:br>
            <a:r>
              <a:rPr lang="en-US" dirty="0" smtClean="0"/>
              <a:t>1.  25 marks</a:t>
            </a:r>
            <a:br>
              <a:rPr lang="en-US" dirty="0" smtClean="0"/>
            </a:br>
            <a:r>
              <a:rPr lang="en-US" dirty="0" smtClean="0"/>
              <a:t>2.  30 marks</a:t>
            </a:r>
            <a:br>
              <a:rPr lang="en-US" dirty="0" smtClean="0"/>
            </a:br>
            <a:r>
              <a:rPr lang="en-US" dirty="0" smtClean="0"/>
              <a:t>3.  27 marks</a:t>
            </a:r>
            <a:br>
              <a:rPr lang="en-US" dirty="0" smtClean="0"/>
            </a:br>
            <a:r>
              <a:rPr lang="en-US" dirty="0" smtClean="0"/>
              <a:t>4.  20 marks </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27 marks</a:t>
            </a:r>
            <a:endParaRPr lang="en-US" dirty="0"/>
          </a:p>
        </p:txBody>
      </p:sp>
    </p:spTree>
    <p:extLst>
      <p:ext uri="{BB962C8B-B14F-4D97-AF65-F5344CB8AC3E}">
        <p14:creationId xmlns:p14="http://schemas.microsoft.com/office/powerpoint/2010/main" val="4104869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fontScale="90000"/>
          </a:bodyPr>
          <a:lstStyle/>
          <a:p>
            <a:pPr algn="l"/>
            <a:r>
              <a:rPr lang="en-US" dirty="0" smtClean="0"/>
              <a:t>Q66 </a:t>
            </a:r>
            <a:r>
              <a:rPr lang="en-US" dirty="0" smtClean="0"/>
              <a:t>-  Number of attempts for an Unreserved employee for writing competitive examination under Para 13.2</a:t>
            </a:r>
            <a:br>
              <a:rPr lang="en-US" dirty="0" smtClean="0"/>
            </a:br>
            <a:r>
              <a:rPr lang="en-US" dirty="0" smtClean="0"/>
              <a:t>1.  4</a:t>
            </a:r>
            <a:br>
              <a:rPr lang="en-US" dirty="0" smtClean="0"/>
            </a:br>
            <a:r>
              <a:rPr lang="en-US" dirty="0" smtClean="0"/>
              <a:t>2.  5</a:t>
            </a:r>
            <a:br>
              <a:rPr lang="en-US" dirty="0" smtClean="0"/>
            </a:br>
            <a:r>
              <a:rPr lang="en-US" dirty="0" smtClean="0"/>
              <a:t>3.  3</a:t>
            </a:r>
            <a:br>
              <a:rPr lang="en-US" dirty="0" smtClean="0"/>
            </a:br>
            <a:r>
              <a:rPr lang="en-US" dirty="0" smtClean="0"/>
              <a:t>4.  No limit</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4</a:t>
            </a:r>
            <a:endParaRPr lang="en-US" dirty="0"/>
          </a:p>
        </p:txBody>
      </p:sp>
    </p:spTree>
    <p:extLst>
      <p:ext uri="{BB962C8B-B14F-4D97-AF65-F5344CB8AC3E}">
        <p14:creationId xmlns:p14="http://schemas.microsoft.com/office/powerpoint/2010/main" val="4104869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fontScale="90000"/>
          </a:bodyPr>
          <a:lstStyle/>
          <a:p>
            <a:pPr algn="l"/>
            <a:r>
              <a:rPr lang="en-US" dirty="0" smtClean="0"/>
              <a:t>Q67 </a:t>
            </a:r>
            <a:r>
              <a:rPr lang="en-US" dirty="0" smtClean="0"/>
              <a:t>– What is the qualifying marks for passing Para 13.2 for SC/ST employees</a:t>
            </a:r>
            <a:br>
              <a:rPr lang="en-US" dirty="0" smtClean="0"/>
            </a:br>
            <a:r>
              <a:rPr lang="en-US" dirty="0" smtClean="0"/>
              <a:t>1.  Total 100 marks</a:t>
            </a:r>
            <a:br>
              <a:rPr lang="en-US" dirty="0" smtClean="0"/>
            </a:br>
            <a:r>
              <a:rPr lang="en-US" dirty="0" smtClean="0"/>
              <a:t>2.  Total 120 marks</a:t>
            </a:r>
            <a:br>
              <a:rPr lang="en-US" dirty="0" smtClean="0"/>
            </a:br>
            <a:r>
              <a:rPr lang="en-US" dirty="0" smtClean="0"/>
              <a:t>3.  Total 100 and each subject 40 marks</a:t>
            </a:r>
            <a:br>
              <a:rPr lang="en-US" dirty="0" smtClean="0"/>
            </a:br>
            <a:r>
              <a:rPr lang="en-US" dirty="0" smtClean="0"/>
              <a:t>4.  Total 100 and each subject 45 marks</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Total 100 and each subject 40  marks</a:t>
            </a:r>
            <a:endParaRPr lang="en-US" dirty="0"/>
          </a:p>
        </p:txBody>
      </p:sp>
    </p:spTree>
    <p:extLst>
      <p:ext uri="{BB962C8B-B14F-4D97-AF65-F5344CB8AC3E}">
        <p14:creationId xmlns:p14="http://schemas.microsoft.com/office/powerpoint/2010/main" val="4104869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fontScale="90000"/>
          </a:bodyPr>
          <a:lstStyle/>
          <a:p>
            <a:pPr algn="l"/>
            <a:r>
              <a:rPr lang="en-US" dirty="0" smtClean="0"/>
              <a:t>Q68 </a:t>
            </a:r>
            <a:r>
              <a:rPr lang="en-US" dirty="0" smtClean="0"/>
              <a:t>– What is the percentage of reservation for promotion to the cadre of AO in respect of ST category employees</a:t>
            </a:r>
            <a:br>
              <a:rPr lang="en-US" dirty="0" smtClean="0"/>
            </a:br>
            <a:r>
              <a:rPr lang="en-US" dirty="0" smtClean="0"/>
              <a:t>1.  15%</a:t>
            </a:r>
            <a:br>
              <a:rPr lang="en-US" dirty="0" smtClean="0"/>
            </a:br>
            <a:r>
              <a:rPr lang="en-US" dirty="0" smtClean="0"/>
              <a:t>2.  27%</a:t>
            </a:r>
            <a:br>
              <a:rPr lang="en-US" dirty="0" smtClean="0"/>
            </a:br>
            <a:r>
              <a:rPr lang="en-US" dirty="0" smtClean="0"/>
              <a:t>3.  1%</a:t>
            </a:r>
            <a:br>
              <a:rPr lang="en-US" dirty="0" smtClean="0"/>
            </a:br>
            <a:r>
              <a:rPr lang="en-US" dirty="0" smtClean="0"/>
              <a:t>4.  7.5%</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7.5%</a:t>
            </a:r>
            <a:endParaRPr lang="en-US" dirty="0"/>
          </a:p>
        </p:txBody>
      </p:sp>
    </p:spTree>
    <p:extLst>
      <p:ext uri="{BB962C8B-B14F-4D97-AF65-F5344CB8AC3E}">
        <p14:creationId xmlns:p14="http://schemas.microsoft.com/office/powerpoint/2010/main" val="3963167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30762"/>
          </a:xfrm>
        </p:spPr>
        <p:txBody>
          <a:bodyPr/>
          <a:lstStyle/>
          <a:p>
            <a:pPr algn="l"/>
            <a:r>
              <a:rPr lang="en-US" dirty="0" smtClean="0"/>
              <a:t>Q6 – Allowance given for Assistants functioning as Cashier</a:t>
            </a:r>
            <a:br>
              <a:rPr lang="en-US" dirty="0" smtClean="0"/>
            </a:br>
            <a:r>
              <a:rPr lang="en-US" dirty="0" smtClean="0"/>
              <a:t>1. Rs.2120</a:t>
            </a:r>
            <a:br>
              <a:rPr lang="en-US" dirty="0" smtClean="0"/>
            </a:br>
            <a:r>
              <a:rPr lang="en-US" dirty="0" smtClean="0"/>
              <a:t>2. Rs.2100</a:t>
            </a:r>
            <a:br>
              <a:rPr lang="en-US" dirty="0" smtClean="0"/>
            </a:br>
            <a:r>
              <a:rPr lang="en-US" dirty="0" smtClean="0"/>
              <a:t>3. Rs.2210</a:t>
            </a:r>
            <a:br>
              <a:rPr lang="en-US" dirty="0" smtClean="0"/>
            </a:br>
            <a:r>
              <a:rPr lang="en-US" dirty="0" smtClean="0"/>
              <a:t>4. Rs.2200 </a:t>
            </a:r>
            <a:endParaRPr lang="en-US" dirty="0"/>
          </a:p>
        </p:txBody>
      </p:sp>
      <p:sp>
        <p:nvSpPr>
          <p:cNvPr id="3" name="Content Placeholder 2"/>
          <p:cNvSpPr>
            <a:spLocks noGrp="1"/>
          </p:cNvSpPr>
          <p:nvPr>
            <p:ph idx="1"/>
          </p:nvPr>
        </p:nvSpPr>
        <p:spPr>
          <a:xfrm>
            <a:off x="457200" y="5334000"/>
            <a:ext cx="8229600" cy="792163"/>
          </a:xfrm>
        </p:spPr>
        <p:txBody>
          <a:bodyPr/>
          <a:lstStyle/>
          <a:p>
            <a:r>
              <a:rPr lang="en-US" dirty="0" err="1" smtClean="0"/>
              <a:t>Ans</a:t>
            </a:r>
            <a:r>
              <a:rPr lang="en-US" dirty="0" smtClean="0"/>
              <a:t> – Rs.2120</a:t>
            </a:r>
            <a:endParaRPr lang="en-US" dirty="0"/>
          </a:p>
        </p:txBody>
      </p:sp>
    </p:spTree>
    <p:extLst>
      <p:ext uri="{BB962C8B-B14F-4D97-AF65-F5344CB8AC3E}">
        <p14:creationId xmlns:p14="http://schemas.microsoft.com/office/powerpoint/2010/main" val="3195349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lstStyle/>
          <a:p>
            <a:pPr algn="l"/>
            <a:r>
              <a:rPr lang="en-US" dirty="0" smtClean="0"/>
              <a:t>Q69 </a:t>
            </a:r>
            <a:r>
              <a:rPr lang="en-US" dirty="0" smtClean="0"/>
              <a:t>– What is the maximum marks for interview under Para 13.2</a:t>
            </a:r>
            <a:br>
              <a:rPr lang="en-US" dirty="0" smtClean="0"/>
            </a:br>
            <a:r>
              <a:rPr lang="en-US" dirty="0" smtClean="0"/>
              <a:t>1.  20</a:t>
            </a:r>
            <a:br>
              <a:rPr lang="en-US" dirty="0" smtClean="0"/>
            </a:br>
            <a:r>
              <a:rPr lang="en-US" dirty="0" smtClean="0"/>
              <a:t>2.  10</a:t>
            </a:r>
            <a:br>
              <a:rPr lang="en-US" dirty="0" smtClean="0"/>
            </a:br>
            <a:r>
              <a:rPr lang="en-US" dirty="0" smtClean="0"/>
              <a:t>3.  25</a:t>
            </a:r>
            <a:br>
              <a:rPr lang="en-US" dirty="0" smtClean="0"/>
            </a:br>
            <a:r>
              <a:rPr lang="en-US" dirty="0" smtClean="0"/>
              <a:t>4.  15</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- 15</a:t>
            </a:r>
            <a:endParaRPr lang="en-US" dirty="0"/>
          </a:p>
        </p:txBody>
      </p:sp>
    </p:spTree>
    <p:extLst>
      <p:ext uri="{BB962C8B-B14F-4D97-AF65-F5344CB8AC3E}">
        <p14:creationId xmlns:p14="http://schemas.microsoft.com/office/powerpoint/2010/main" val="3963167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fontScale="90000"/>
          </a:bodyPr>
          <a:lstStyle/>
          <a:p>
            <a:pPr algn="l"/>
            <a:r>
              <a:rPr lang="en-US" dirty="0" smtClean="0"/>
              <a:t>Q70 </a:t>
            </a:r>
            <a:r>
              <a:rPr lang="en-US" dirty="0" smtClean="0"/>
              <a:t>– Panels for promotion for Class III is prepared based on the vacancies with ____ times the vacancies</a:t>
            </a:r>
            <a:br>
              <a:rPr lang="en-US" dirty="0" smtClean="0"/>
            </a:br>
            <a:r>
              <a:rPr lang="en-US" dirty="0" smtClean="0"/>
              <a:t>1.  5 </a:t>
            </a:r>
            <a:br>
              <a:rPr lang="en-US" dirty="0" smtClean="0"/>
            </a:br>
            <a:r>
              <a:rPr lang="en-US" dirty="0" smtClean="0"/>
              <a:t>2.  4</a:t>
            </a:r>
            <a:br>
              <a:rPr lang="en-US" dirty="0" smtClean="0"/>
            </a:br>
            <a:r>
              <a:rPr lang="en-US" dirty="0" smtClean="0"/>
              <a:t>3.  3</a:t>
            </a:r>
            <a:br>
              <a:rPr lang="en-US" dirty="0" smtClean="0"/>
            </a:br>
            <a:r>
              <a:rPr lang="en-US" dirty="0" smtClean="0"/>
              <a:t>4.  All eligible candidates are included in the panel</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- 5</a:t>
            </a:r>
            <a:endParaRPr lang="en-US" dirty="0"/>
          </a:p>
        </p:txBody>
      </p:sp>
    </p:spTree>
    <p:extLst>
      <p:ext uri="{BB962C8B-B14F-4D97-AF65-F5344CB8AC3E}">
        <p14:creationId xmlns:p14="http://schemas.microsoft.com/office/powerpoint/2010/main" val="3963167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lstStyle/>
          <a:p>
            <a:pPr algn="l"/>
            <a:r>
              <a:rPr lang="en-US" dirty="0" smtClean="0"/>
              <a:t>Q71 </a:t>
            </a:r>
            <a:r>
              <a:rPr lang="en-US" dirty="0" smtClean="0"/>
              <a:t>– Reservation for </a:t>
            </a:r>
            <a:r>
              <a:rPr lang="en-US" dirty="0" err="1" smtClean="0"/>
              <a:t>Pwd</a:t>
            </a:r>
            <a:r>
              <a:rPr lang="en-US" dirty="0" smtClean="0"/>
              <a:t> is given for promotion to the cadre(s) of</a:t>
            </a:r>
            <a:br>
              <a:rPr lang="en-US" dirty="0" smtClean="0"/>
            </a:br>
            <a:r>
              <a:rPr lang="en-US" dirty="0" smtClean="0"/>
              <a:t>1.  Scale I, </a:t>
            </a:r>
            <a:r>
              <a:rPr lang="en-US" dirty="0" err="1" smtClean="0"/>
              <a:t>Sr.Asst</a:t>
            </a:r>
            <a:r>
              <a:rPr lang="en-US" dirty="0" smtClean="0"/>
              <a:t> and </a:t>
            </a:r>
            <a:r>
              <a:rPr lang="en-US" dirty="0" err="1" smtClean="0"/>
              <a:t>Asst</a:t>
            </a:r>
            <a:r>
              <a:rPr lang="en-US" dirty="0" smtClean="0"/>
              <a:t/>
            </a:r>
            <a:br>
              <a:rPr lang="en-US" dirty="0" smtClean="0"/>
            </a:br>
            <a:r>
              <a:rPr lang="en-US" dirty="0" smtClean="0"/>
              <a:t>2.  Scale I, Assistant</a:t>
            </a:r>
            <a:br>
              <a:rPr lang="en-US" dirty="0" smtClean="0"/>
            </a:br>
            <a:r>
              <a:rPr lang="en-US" dirty="0" smtClean="0"/>
              <a:t>3.  Assistant</a:t>
            </a:r>
            <a:br>
              <a:rPr lang="en-US" dirty="0" smtClean="0"/>
            </a:br>
            <a:r>
              <a:rPr lang="en-US" dirty="0" smtClean="0"/>
              <a:t>4. Senior Assistant</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Scale I, </a:t>
            </a:r>
            <a:r>
              <a:rPr lang="en-US" dirty="0" err="1" smtClean="0"/>
              <a:t>Sr.Asst</a:t>
            </a:r>
            <a:r>
              <a:rPr lang="en-US" dirty="0" smtClean="0"/>
              <a:t>. and </a:t>
            </a:r>
            <a:r>
              <a:rPr lang="en-US" dirty="0" err="1" smtClean="0"/>
              <a:t>Asst</a:t>
            </a:r>
            <a:endParaRPr lang="en-US" dirty="0"/>
          </a:p>
        </p:txBody>
      </p:sp>
    </p:spTree>
    <p:extLst>
      <p:ext uri="{BB962C8B-B14F-4D97-AF65-F5344CB8AC3E}">
        <p14:creationId xmlns:p14="http://schemas.microsoft.com/office/powerpoint/2010/main" val="3963167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fontScale="90000"/>
          </a:bodyPr>
          <a:lstStyle/>
          <a:p>
            <a:pPr algn="l"/>
            <a:r>
              <a:rPr lang="en-US" dirty="0" smtClean="0"/>
              <a:t>Q72 </a:t>
            </a:r>
            <a:r>
              <a:rPr lang="en-US" dirty="0" smtClean="0"/>
              <a:t>– What is the maximum seniority marks for promotion to the cadre of Scale I</a:t>
            </a:r>
            <a:br>
              <a:rPr lang="en-US" dirty="0" smtClean="0"/>
            </a:br>
            <a:r>
              <a:rPr lang="en-US" dirty="0" smtClean="0"/>
              <a:t>1.  30</a:t>
            </a:r>
            <a:br>
              <a:rPr lang="en-US" dirty="0" smtClean="0"/>
            </a:br>
            <a:r>
              <a:rPr lang="en-US" dirty="0" smtClean="0"/>
              <a:t>2.  35</a:t>
            </a:r>
            <a:br>
              <a:rPr lang="en-US" dirty="0" smtClean="0"/>
            </a:br>
            <a:r>
              <a:rPr lang="en-US" dirty="0" smtClean="0"/>
              <a:t>3.  40</a:t>
            </a:r>
            <a:br>
              <a:rPr lang="en-US" dirty="0" smtClean="0"/>
            </a:br>
            <a:r>
              <a:rPr lang="en-US" dirty="0" smtClean="0"/>
              <a:t>4.  50</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- 35</a:t>
            </a:r>
            <a:endParaRPr lang="en-US" dirty="0"/>
          </a:p>
        </p:txBody>
      </p:sp>
    </p:spTree>
    <p:extLst>
      <p:ext uri="{BB962C8B-B14F-4D97-AF65-F5344CB8AC3E}">
        <p14:creationId xmlns:p14="http://schemas.microsoft.com/office/powerpoint/2010/main" val="3963167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fontScale="90000"/>
          </a:bodyPr>
          <a:lstStyle/>
          <a:p>
            <a:pPr algn="l"/>
            <a:r>
              <a:rPr lang="en-US" dirty="0" smtClean="0"/>
              <a:t>Q73 </a:t>
            </a:r>
            <a:r>
              <a:rPr lang="en-US" dirty="0" smtClean="0"/>
              <a:t>– What is the maximum marks for work record for promotion to the cadre of Scale I under Para 13.2</a:t>
            </a:r>
            <a:br>
              <a:rPr lang="en-US" dirty="0" smtClean="0"/>
            </a:br>
            <a:r>
              <a:rPr lang="en-US" dirty="0" smtClean="0"/>
              <a:t>1.  20</a:t>
            </a:r>
            <a:br>
              <a:rPr lang="en-US" dirty="0" smtClean="0"/>
            </a:br>
            <a:r>
              <a:rPr lang="en-US" dirty="0" smtClean="0"/>
              <a:t>2.  15</a:t>
            </a:r>
            <a:br>
              <a:rPr lang="en-US" dirty="0" smtClean="0"/>
            </a:br>
            <a:r>
              <a:rPr lang="en-US" dirty="0" smtClean="0"/>
              <a:t>3.  25</a:t>
            </a:r>
            <a:br>
              <a:rPr lang="en-US" dirty="0" smtClean="0"/>
            </a:br>
            <a:r>
              <a:rPr lang="en-US" dirty="0" smtClean="0"/>
              <a:t>4.  30</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- 20</a:t>
            </a:r>
            <a:endParaRPr lang="en-US" dirty="0"/>
          </a:p>
        </p:txBody>
      </p:sp>
    </p:spTree>
    <p:extLst>
      <p:ext uri="{BB962C8B-B14F-4D97-AF65-F5344CB8AC3E}">
        <p14:creationId xmlns:p14="http://schemas.microsoft.com/office/powerpoint/2010/main" val="3963167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fontScale="90000"/>
          </a:bodyPr>
          <a:lstStyle/>
          <a:p>
            <a:pPr algn="l"/>
            <a:r>
              <a:rPr lang="en-US" sz="3600" dirty="0" smtClean="0"/>
              <a:t>Q74 </a:t>
            </a:r>
            <a:r>
              <a:rPr lang="en-US" sz="3600" dirty="0" smtClean="0"/>
              <a:t>– An employee has completed 35 years of service on superannuation. His average 10 months basic pay is 115000 and FPA 5000.  What is his pension if he opts for maximum commutation.  Present DA percentage is 50%.</a:t>
            </a:r>
            <a:br>
              <a:rPr lang="en-US" sz="3600" dirty="0" smtClean="0"/>
            </a:br>
            <a:r>
              <a:rPr lang="en-US" dirty="0" smtClean="0"/>
              <a:t>1.  75000</a:t>
            </a:r>
            <a:br>
              <a:rPr lang="en-US" dirty="0" smtClean="0"/>
            </a:br>
            <a:r>
              <a:rPr lang="en-US" dirty="0" smtClean="0"/>
              <a:t>2.  60000</a:t>
            </a:r>
            <a:br>
              <a:rPr lang="en-US" dirty="0" smtClean="0"/>
            </a:br>
            <a:r>
              <a:rPr lang="en-US" dirty="0" smtClean="0"/>
              <a:t>3.  70000</a:t>
            </a:r>
            <a:br>
              <a:rPr lang="en-US" dirty="0" smtClean="0"/>
            </a:br>
            <a:r>
              <a:rPr lang="en-US" dirty="0" smtClean="0"/>
              <a:t>4.  80000</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- 70000</a:t>
            </a:r>
            <a:endParaRPr lang="en-US" dirty="0"/>
          </a:p>
        </p:txBody>
      </p:sp>
    </p:spTree>
    <p:extLst>
      <p:ext uri="{BB962C8B-B14F-4D97-AF65-F5344CB8AC3E}">
        <p14:creationId xmlns:p14="http://schemas.microsoft.com/office/powerpoint/2010/main" val="2588936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fontScale="90000"/>
          </a:bodyPr>
          <a:lstStyle/>
          <a:p>
            <a:pPr algn="l"/>
            <a:r>
              <a:rPr lang="en-US" sz="3600" dirty="0" smtClean="0"/>
              <a:t>Q75 </a:t>
            </a:r>
            <a:r>
              <a:rPr lang="en-US" sz="3600" dirty="0" smtClean="0"/>
              <a:t>– An employee has completed 30 years of service on superannuation. His average 10 months basic pay is 115000 and FPA 5000.  What is his pension if he opts for maximum commutation.  Present DA percentage is 50%.</a:t>
            </a:r>
            <a:br>
              <a:rPr lang="en-US" sz="3600" dirty="0" smtClean="0"/>
            </a:br>
            <a:r>
              <a:rPr lang="en-US" dirty="0" smtClean="0"/>
              <a:t>1.  63636</a:t>
            </a:r>
            <a:br>
              <a:rPr lang="en-US" dirty="0" smtClean="0"/>
            </a:br>
            <a:r>
              <a:rPr lang="en-US" dirty="0" smtClean="0"/>
              <a:t>2.  64636</a:t>
            </a:r>
            <a:br>
              <a:rPr lang="en-US" dirty="0" smtClean="0"/>
            </a:br>
            <a:r>
              <a:rPr lang="en-US" dirty="0" smtClean="0"/>
              <a:t>3.  63366</a:t>
            </a:r>
            <a:br>
              <a:rPr lang="en-US" dirty="0" smtClean="0"/>
            </a:br>
            <a:r>
              <a:rPr lang="en-US" dirty="0" smtClean="0"/>
              <a:t>4.  63366</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- 63636</a:t>
            </a:r>
            <a:endParaRPr lang="en-US" dirty="0"/>
          </a:p>
        </p:txBody>
      </p:sp>
    </p:spTree>
    <p:extLst>
      <p:ext uri="{BB962C8B-B14F-4D97-AF65-F5344CB8AC3E}">
        <p14:creationId xmlns:p14="http://schemas.microsoft.com/office/powerpoint/2010/main" val="613771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fontScale="90000"/>
          </a:bodyPr>
          <a:lstStyle/>
          <a:p>
            <a:pPr algn="l"/>
            <a:r>
              <a:rPr lang="en-US" sz="3600" dirty="0" smtClean="0"/>
              <a:t>Q76 </a:t>
            </a:r>
            <a:r>
              <a:rPr lang="en-US" sz="3600" dirty="0" smtClean="0"/>
              <a:t>– An employee has completed 30 years of service on superannuation. His average 10 months basic pay is 115000 and FPA 5000.  What is his pension if he does not opts for commutation.  Present DA percentage is 50%.</a:t>
            </a:r>
            <a:br>
              <a:rPr lang="en-US" sz="3600" dirty="0" smtClean="0"/>
            </a:br>
            <a:r>
              <a:rPr lang="en-US" dirty="0" smtClean="0"/>
              <a:t>1.  81188</a:t>
            </a:r>
            <a:br>
              <a:rPr lang="en-US" dirty="0" smtClean="0"/>
            </a:br>
            <a:r>
              <a:rPr lang="en-US" dirty="0" smtClean="0"/>
              <a:t>2.  81818</a:t>
            </a:r>
            <a:br>
              <a:rPr lang="en-US" dirty="0" smtClean="0"/>
            </a:br>
            <a:r>
              <a:rPr lang="en-US" dirty="0" smtClean="0"/>
              <a:t>3.  81811</a:t>
            </a:r>
            <a:br>
              <a:rPr lang="en-US" dirty="0" smtClean="0"/>
            </a:br>
            <a:r>
              <a:rPr lang="en-US" dirty="0" smtClean="0"/>
              <a:t>4.  88118</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- 81818</a:t>
            </a:r>
            <a:endParaRPr lang="en-US" dirty="0"/>
          </a:p>
        </p:txBody>
      </p:sp>
    </p:spTree>
    <p:extLst>
      <p:ext uri="{BB962C8B-B14F-4D97-AF65-F5344CB8AC3E}">
        <p14:creationId xmlns:p14="http://schemas.microsoft.com/office/powerpoint/2010/main" val="1131042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fontScale="90000"/>
          </a:bodyPr>
          <a:lstStyle/>
          <a:p>
            <a:pPr algn="l"/>
            <a:r>
              <a:rPr lang="en-US" sz="3600" dirty="0" smtClean="0"/>
              <a:t>Q77 </a:t>
            </a:r>
            <a:r>
              <a:rPr lang="en-US" sz="3600" dirty="0" smtClean="0"/>
              <a:t>– A Senior Assistant has completed 30 years of service on superannuation. His Basic Pay is 75000 and average 10 months basic pay is 72000 and FPA 3000.  What gratuity is payable to the employee.  Present DA percentage is 50%.</a:t>
            </a:r>
            <a:br>
              <a:rPr lang="en-US" sz="3600" dirty="0" smtClean="0"/>
            </a:br>
            <a:r>
              <a:rPr lang="en-US" dirty="0" smtClean="0"/>
              <a:t>1.  1560000</a:t>
            </a:r>
            <a:br>
              <a:rPr lang="en-US" dirty="0" smtClean="0"/>
            </a:br>
            <a:r>
              <a:rPr lang="en-US" dirty="0" smtClean="0"/>
              <a:t>2.  2025000</a:t>
            </a:r>
            <a:br>
              <a:rPr lang="en-US" dirty="0" smtClean="0"/>
            </a:br>
            <a:r>
              <a:rPr lang="en-US" dirty="0" smtClean="0"/>
              <a:t>3.  2000000</a:t>
            </a:r>
            <a:br>
              <a:rPr lang="en-US" dirty="0" smtClean="0"/>
            </a:br>
            <a:r>
              <a:rPr lang="en-US" dirty="0" smtClean="0"/>
              <a:t>4.  2025500</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- 2000000</a:t>
            </a:r>
            <a:endParaRPr lang="en-US" dirty="0"/>
          </a:p>
        </p:txBody>
      </p:sp>
    </p:spTree>
    <p:extLst>
      <p:ext uri="{BB962C8B-B14F-4D97-AF65-F5344CB8AC3E}">
        <p14:creationId xmlns:p14="http://schemas.microsoft.com/office/powerpoint/2010/main" val="475434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fontScale="90000"/>
          </a:bodyPr>
          <a:lstStyle/>
          <a:p>
            <a:pPr algn="l"/>
            <a:r>
              <a:rPr lang="en-US" sz="3600" dirty="0" smtClean="0"/>
              <a:t>Q78 </a:t>
            </a:r>
            <a:r>
              <a:rPr lang="en-US" sz="3600" dirty="0" smtClean="0"/>
              <a:t>– A Scale IV has completed 36 years of service on superannuation. His Basic Pay is 125000 and average 10 months basic pay is 120000 and FPA 5000.  What gratuity is payable to the employee.  Present DA percentage is 50%.</a:t>
            </a:r>
            <a:br>
              <a:rPr lang="en-US" sz="3600" dirty="0" smtClean="0"/>
            </a:br>
            <a:r>
              <a:rPr lang="en-US" dirty="0" smtClean="0"/>
              <a:t>1.  2000000</a:t>
            </a:r>
            <a:br>
              <a:rPr lang="en-US" dirty="0" smtClean="0"/>
            </a:br>
            <a:r>
              <a:rPr lang="en-US" dirty="0" smtClean="0"/>
              <a:t>2.  2340000</a:t>
            </a:r>
            <a:br>
              <a:rPr lang="en-US" dirty="0" smtClean="0"/>
            </a:br>
            <a:r>
              <a:rPr lang="en-US" dirty="0" smtClean="0"/>
              <a:t>3.  2350000</a:t>
            </a:r>
            <a:br>
              <a:rPr lang="en-US" dirty="0" smtClean="0"/>
            </a:br>
            <a:r>
              <a:rPr lang="en-US" dirty="0" smtClean="0"/>
              <a:t>4.  2020000</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- 2340000</a:t>
            </a:r>
            <a:endParaRPr lang="en-US" dirty="0"/>
          </a:p>
        </p:txBody>
      </p:sp>
    </p:spTree>
    <p:extLst>
      <p:ext uri="{BB962C8B-B14F-4D97-AF65-F5344CB8AC3E}">
        <p14:creationId xmlns:p14="http://schemas.microsoft.com/office/powerpoint/2010/main" val="148145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82000" cy="4602162"/>
          </a:xfrm>
        </p:spPr>
        <p:txBody>
          <a:bodyPr>
            <a:normAutofit fontScale="90000"/>
          </a:bodyPr>
          <a:lstStyle/>
          <a:p>
            <a:pPr algn="l"/>
            <a:r>
              <a:rPr lang="en-US" dirty="0" smtClean="0"/>
              <a:t>Q 7 – Sub-staff qualified as AIII will be given allowance for technical qualification</a:t>
            </a:r>
            <a:br>
              <a:rPr lang="en-US" dirty="0" smtClean="0"/>
            </a:br>
            <a:r>
              <a:rPr lang="en-US" dirty="0" smtClean="0"/>
              <a:t>1.  Only Class III will be given allowance</a:t>
            </a:r>
            <a:br>
              <a:rPr lang="en-US" dirty="0" smtClean="0"/>
            </a:br>
            <a:r>
              <a:rPr lang="en-US" dirty="0" smtClean="0"/>
              <a:t>2.  Rs.1505/-</a:t>
            </a:r>
            <a:br>
              <a:rPr lang="en-US" dirty="0" smtClean="0"/>
            </a:br>
            <a:r>
              <a:rPr lang="en-US" dirty="0" smtClean="0"/>
              <a:t>3.  Rs.1500/-</a:t>
            </a:r>
            <a:br>
              <a:rPr lang="en-US" dirty="0" smtClean="0"/>
            </a:br>
            <a:r>
              <a:rPr lang="en-US" dirty="0" smtClean="0"/>
              <a:t>4.  Rs.975/-</a:t>
            </a:r>
            <a:endParaRPr lang="en-US" dirty="0"/>
          </a:p>
        </p:txBody>
      </p:sp>
      <p:sp>
        <p:nvSpPr>
          <p:cNvPr id="3" name="Content Placeholder 2"/>
          <p:cNvSpPr>
            <a:spLocks noGrp="1"/>
          </p:cNvSpPr>
          <p:nvPr>
            <p:ph idx="1"/>
          </p:nvPr>
        </p:nvSpPr>
        <p:spPr>
          <a:xfrm>
            <a:off x="457200" y="5334000"/>
            <a:ext cx="8229600" cy="792163"/>
          </a:xfrm>
        </p:spPr>
        <p:txBody>
          <a:bodyPr/>
          <a:lstStyle/>
          <a:p>
            <a:r>
              <a:rPr lang="en-US" dirty="0" err="1" smtClean="0"/>
              <a:t>Ans</a:t>
            </a:r>
            <a:r>
              <a:rPr lang="en-US" dirty="0" smtClean="0"/>
              <a:t> – Rs.1505/-</a:t>
            </a:r>
            <a:endParaRPr lang="en-US" dirty="0"/>
          </a:p>
        </p:txBody>
      </p:sp>
    </p:spTree>
    <p:extLst>
      <p:ext uri="{BB962C8B-B14F-4D97-AF65-F5344CB8AC3E}">
        <p14:creationId xmlns:p14="http://schemas.microsoft.com/office/powerpoint/2010/main" val="2497915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lstStyle/>
          <a:p>
            <a:r>
              <a:rPr lang="en-US" dirty="0" smtClean="0"/>
              <a:t>ALL THE BEST FOR YOUR EXAMINATION</a:t>
            </a:r>
            <a:endParaRPr lang="en-US" dirty="0"/>
          </a:p>
        </p:txBody>
      </p:sp>
      <p:sp>
        <p:nvSpPr>
          <p:cNvPr id="3" name="Content Placeholder 2"/>
          <p:cNvSpPr>
            <a:spLocks noGrp="1"/>
          </p:cNvSpPr>
          <p:nvPr>
            <p:ph idx="1"/>
          </p:nvPr>
        </p:nvSpPr>
        <p:spPr>
          <a:xfrm>
            <a:off x="457200" y="4343400"/>
            <a:ext cx="8229600" cy="1782763"/>
          </a:xfrm>
        </p:spPr>
        <p:txBody>
          <a:bodyPr>
            <a:noAutofit/>
          </a:bodyPr>
          <a:lstStyle/>
          <a:p>
            <a:pPr marL="0" indent="0" algn="r">
              <a:buNone/>
            </a:pPr>
            <a:r>
              <a:rPr lang="en-US" sz="3600" b="1" dirty="0" smtClean="0"/>
              <a:t>B BHASKAR </a:t>
            </a:r>
          </a:p>
          <a:p>
            <a:pPr marL="0" indent="0" algn="r">
              <a:buNone/>
            </a:pPr>
            <a:r>
              <a:rPr lang="en-US" sz="3600" b="1" dirty="0" smtClean="0"/>
              <a:t>CHIEF MANAGER </a:t>
            </a:r>
          </a:p>
          <a:p>
            <a:pPr marL="0" indent="0" algn="r">
              <a:buNone/>
            </a:pPr>
            <a:r>
              <a:rPr lang="en-US" sz="3600" b="1" smtClean="0"/>
              <a:t>HO HEALTH</a:t>
            </a:r>
            <a:endParaRPr lang="en-US" sz="3600" b="1" dirty="0"/>
          </a:p>
        </p:txBody>
      </p:sp>
    </p:spTree>
    <p:extLst>
      <p:ext uri="{BB962C8B-B14F-4D97-AF65-F5344CB8AC3E}">
        <p14:creationId xmlns:p14="http://schemas.microsoft.com/office/powerpoint/2010/main" val="3963167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602162"/>
          </a:xfrm>
        </p:spPr>
        <p:txBody>
          <a:bodyPr/>
          <a:lstStyle/>
          <a:p>
            <a:pPr algn="l"/>
            <a:r>
              <a:rPr lang="en-US" dirty="0" smtClean="0"/>
              <a:t>Q8 – FPA stands for</a:t>
            </a:r>
            <a:br>
              <a:rPr lang="en-US" dirty="0" smtClean="0"/>
            </a:br>
            <a:r>
              <a:rPr lang="en-US" dirty="0" smtClean="0"/>
              <a:t>1.  Fixed Permanent Allowance</a:t>
            </a:r>
            <a:br>
              <a:rPr lang="en-US" dirty="0" smtClean="0"/>
            </a:br>
            <a:r>
              <a:rPr lang="en-US" dirty="0" smtClean="0"/>
              <a:t>2.  Fixed Promotion Allowance</a:t>
            </a:r>
            <a:br>
              <a:rPr lang="en-US" dirty="0" smtClean="0"/>
            </a:br>
            <a:r>
              <a:rPr lang="en-US" dirty="0" smtClean="0"/>
              <a:t>3.  Fixed Personal Allowance</a:t>
            </a:r>
            <a:br>
              <a:rPr lang="en-US" dirty="0" smtClean="0"/>
            </a:br>
            <a:r>
              <a:rPr lang="en-US" dirty="0" smtClean="0"/>
              <a:t>4.  Fixed Protection Allowance</a:t>
            </a:r>
            <a:endParaRPr lang="en-US" dirty="0"/>
          </a:p>
        </p:txBody>
      </p:sp>
      <p:sp>
        <p:nvSpPr>
          <p:cNvPr id="3" name="Content Placeholder 2"/>
          <p:cNvSpPr>
            <a:spLocks noGrp="1"/>
          </p:cNvSpPr>
          <p:nvPr>
            <p:ph idx="1"/>
          </p:nvPr>
        </p:nvSpPr>
        <p:spPr>
          <a:xfrm>
            <a:off x="457200" y="5334000"/>
            <a:ext cx="8229600" cy="792163"/>
          </a:xfrm>
        </p:spPr>
        <p:txBody>
          <a:bodyPr/>
          <a:lstStyle/>
          <a:p>
            <a:r>
              <a:rPr lang="en-US" dirty="0" err="1" smtClean="0"/>
              <a:t>Ans</a:t>
            </a:r>
            <a:r>
              <a:rPr lang="en-US" dirty="0" smtClean="0"/>
              <a:t> – Fixed Personal Allowance</a:t>
            </a:r>
            <a:endParaRPr lang="en-US" dirty="0"/>
          </a:p>
        </p:txBody>
      </p:sp>
    </p:spTree>
    <p:extLst>
      <p:ext uri="{BB962C8B-B14F-4D97-AF65-F5344CB8AC3E}">
        <p14:creationId xmlns:p14="http://schemas.microsoft.com/office/powerpoint/2010/main" val="3383627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901</TotalTime>
  <Words>1614</Words>
  <Application>Microsoft Office PowerPoint</Application>
  <PresentationFormat>On-screen Show (4:3)</PresentationFormat>
  <Paragraphs>162</Paragraphs>
  <Slides>80</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80</vt:i4>
      </vt:variant>
    </vt:vector>
  </HeadingPairs>
  <TitlesOfParts>
    <vt:vector size="83" baseType="lpstr">
      <vt:lpstr>Arial</vt:lpstr>
      <vt:lpstr>Calibri</vt:lpstr>
      <vt:lpstr>Office Theme</vt:lpstr>
      <vt:lpstr>HR &amp; LEGAL</vt:lpstr>
      <vt:lpstr>Q1 – Wage revision for PSU – General Insurance employees will be considered 1.  Once in 5 years 2.  Once in 4 years 3.  Once in 10 years 4.  None of the above</vt:lpstr>
      <vt:lpstr>Q2 – Present revision in wages came into effect from 1. 01/01/2017 2.  01/04/2017 3.  01/07/2017 4.  01/08/2017</vt:lpstr>
      <vt:lpstr>Q3 – Maximum number of stagnation increment for Senior Assistants  1.  7  2.  5 3.  6 4.  8</vt:lpstr>
      <vt:lpstr>Q4 – Percentage of basic pay for HRA in respect of employees working in Ghaziabad is 1. 8% 2. 9% 3. 10% 4. NIL</vt:lpstr>
      <vt:lpstr>Q5 – An Officer is provided with Company owned leased accommodation.  What is the percentage of license fee deducted from his salary 1.  0.50% of gross salary 2.  0.75% of current basic pay 3.  0.50% of minimum basic pay 4.  0.75% of net salary</vt:lpstr>
      <vt:lpstr>Q6 – Allowance given for Assistants functioning as Cashier 1. Rs.2120 2. Rs.2100 3. Rs.2210 4. Rs.2200 </vt:lpstr>
      <vt:lpstr>Q 7 – Sub-staff qualified as AIII will be given allowance for technical qualification 1.  Only Class III will be given allowance 2.  Rs.1505/- 3.  Rs.1500/- 4.  Rs.975/-</vt:lpstr>
      <vt:lpstr>Q8 – FPA stands for 1.  Fixed Permanent Allowance 2.  Fixed Promotion Allowance 3.  Fixed Personal Allowance 4.  Fixed Protection Allowance</vt:lpstr>
      <vt:lpstr>Q9 – Transport Allowance for Class III employees is 1.  Rs.860/-  2.  Rs.680/- 3.  Rs.400/- 4.  Rs.600/-</vt:lpstr>
      <vt:lpstr>Q10 – NPS stands for 1.  New Pension Scheme 2.  National Pension Scheme 3.  National Pension System 4.  National Pension Scheme</vt:lpstr>
      <vt:lpstr>Q11 – NPS is effective from 1.  01/01/2004 2.  01/04/2010 3.  01/01/2010 4.  01/04/2004</vt:lpstr>
      <vt:lpstr>Q12 – How many scales are there in Class I  1.  8 2.  7 3.  9 4.  6</vt:lpstr>
      <vt:lpstr>Q13 – An Office is located at 750 meters above mean sea level. What is the percentage of HSA payable to the employees in that Office 1.  2% 2.  2.5% 3.  3% 4.  NIL</vt:lpstr>
      <vt:lpstr>Q14 – Dearness Allowance will be same for the quarter 1.  January to March 2.  February to April 3.  March to May 4.  April to June</vt:lpstr>
      <vt:lpstr>Q15 – Entertainment Allowance to Branch Incharge is 1.  Rs.2120 2.  Rs.1750 3.  Rs.1770 4.  Rs.1250</vt:lpstr>
      <vt:lpstr>Q16 – Under GMIS, there are ___ categories of sum insured based on the basic pay 1.  3 2.  4 3.  5 4.  6</vt:lpstr>
      <vt:lpstr>Q17 – Purchase of another brief case is sanctioned for Officers after a period of 1.  2 years 2.  3 years 3.  4 years 4.  5 years</vt:lpstr>
      <vt:lpstr>Q18 – Uniform is provided to 1.  FTS and Sub-staff 2.  Clerical employees 3.  Casual labourers 4.  Contractual workers</vt:lpstr>
      <vt:lpstr>Q19 – Which of the following does not constitute mis-conduct under CDA rules 1.  Habitual late or irregular attendance 2.  Absence from employee’s appointment place of work without permission or sufficient cause 3.  Commission of any act amounting to criminal offence involving moral turpitude 4.  Absence from duty for 1 day without permission </vt:lpstr>
      <vt:lpstr>Q20 – Maximum number of ML that can be granted to a female employee during her period of service is 1.  1 year 2.  360 days 3.  365 days 4.  12 months</vt:lpstr>
      <vt:lpstr>Q21 – Marks for AIII of III for Officers promotion under fast track from Scale II to III is  1.  6 marks 2.  NIL marks 3.  10 marks 4.  15 marks</vt:lpstr>
      <vt:lpstr>Q22 – In case of resignation, the gratuity is paid  1.  after 20 years of service 2.  after 10 years of service 3.  after 2 years of service 4.  after 5 years of service</vt:lpstr>
      <vt:lpstr>Q23 – How many dependent children can be covered under LTS 1.  2  2.  3  3.  4 4.  any number</vt:lpstr>
      <vt:lpstr>Q24 – The employee contribution to the New Pension Fund is  1.  5 % 2. 10% 3. 15% 4. 12%</vt:lpstr>
      <vt:lpstr>Q25 – Which of the following is not a major penalty 1.  Dismissal 2.  Censure 3.  Compulsory retirement 4.  Withholding of increments permanently</vt:lpstr>
      <vt:lpstr>Q26 – What is the time limit for providing information under RTI Act 1.  15 days 2.  30 days 3.  50 days 4.  60 days</vt:lpstr>
      <vt:lpstr>Q27 – RTI Act came into effect from which year 1.  October 2004 2.  October 2006 3.  October 2007 4.  October 2005</vt:lpstr>
      <vt:lpstr>Q28 – The weightage of written examination under fast track is 1.  50% 2.  30% 3.  20% 4.  40%</vt:lpstr>
      <vt:lpstr>Q29 – Which of the 2 leaves cannot be taken in conjunction under the leave rules 1.  SL and CL 2.  CL and RH 3.  ML and SL 4.  EL and SL</vt:lpstr>
      <vt:lpstr>Q30 – In encashment of EL, which of the allowance is not paid 1.  Basic pay 2.  FPA 3.  CCA 4.  Transport allowance 5.  None of the above</vt:lpstr>
      <vt:lpstr>Q31 – The judgement passed by the Hon’ble Supreme Court for harassment of women is popularly known as 1.  Sanyuktha guidelines 2.  Vishaka guidelines 3.  Seema guidelines 4.  Sulochana guidelines </vt:lpstr>
      <vt:lpstr>Q32 – Leave rules permit leave on following grounds except one 1.  Casual Leave 2.  Quarantine Leave 3.  Maternity Leave 4.  Child Care Leave</vt:lpstr>
      <vt:lpstr>Q33 – Accrual of 1 day Earned Leave is based on 11 days duty excluding the period of  1.  Tour 2.  Sick leave 3.  Casual leave 4.  Restricted Holiday </vt:lpstr>
      <vt:lpstr>Q34 – Leave travel subsidy can be availed by Class III employee for a block of 1.  any two financial years 2.  three calendar years 3.  four years 4.  two calendar years (even-odd)</vt:lpstr>
      <vt:lpstr>Q35 – Daily halting allowance permissible under TE rules for a period less than 12 hours but more than 6 hours is 1.  30% 2.  40% 3.  50% 4.  60%</vt:lpstr>
      <vt:lpstr>Q36 – When can an employee request for voluntary retirement in case he/she is a pension optee 1.  After attaining the age of 50 years 2.  After attaining the age of 55 years 3.  After completing 30 years of service 4.  After completing 20 years of service</vt:lpstr>
      <vt:lpstr>Q37 – If an officer is selected both under normal track and fast track, he will be placed in the ranking list under 1.  Normal track 2.  Fast track 3.  As per the directions of promotion committee 4.  Two promotion orders will be given</vt:lpstr>
      <vt:lpstr>Q38 – Maximum before how many months of superannuation an employee can make permanent withdrawal of 90% 1.  6 months 2.  3 months 3.  9 months 4.  12 months</vt:lpstr>
      <vt:lpstr>Q39 – Encashment of earned leave can be granted for a maximum of ____ days 1.  7 days 2.  Two weeks 3.  15 days 4.  Upto maximum available limit</vt:lpstr>
      <vt:lpstr>Q40 – CVC stands for 1.  Central Vigilance Commission 2.  Chief Vigilance Commissioner 3.  Central Vigilance Corporation 4.  Chief Vigilance Commission</vt:lpstr>
      <vt:lpstr>Q41 – Common proceedings against two or more employees are permissible under which rule of the CDA Rules 1.  Rule 23 2.  Rule 25 3.  Rule 27 4.  Rule 29</vt:lpstr>
      <vt:lpstr>Q42 – Casual leave maximum admissible under one occasion 1.  6 days 2.  5 days 3.  12 days 4.  3 days</vt:lpstr>
      <vt:lpstr>Q43 – The terminal dues which cannot be attached by even an order of the court is 1.  PF 2.  Gratuity 3.  Leave encashment 4.  Pension</vt:lpstr>
      <vt:lpstr>Q44 – An employee avails LTS to go to his hometown which is 3500 kms away from his place of posting.  This can be taken once in 1.  2 years 2.  3 years 3.  4 years 4.  every year</vt:lpstr>
      <vt:lpstr>Q45 – In transfer and mobility policy for Officers, Normal Period of Posting is considered as 1. 2 years 2. 3 years 3. 4 years 4. 5 years</vt:lpstr>
      <vt:lpstr>Q46 – In a departmental enquiry, whose role can be compared to that of a Judge 1.  Presenting Officer 2.  Chargesheeted employee 3.  Investigating Officer 4.  Inquiry Officer</vt:lpstr>
      <vt:lpstr>Q47 – ACPS stands for 1.  Assured Career Progression Scheme 2.  Acquired Casual Performance Syndrome 3.  Actual Career Progression Scheme 4.  Acquired Career Progression Scheme</vt:lpstr>
      <vt:lpstr>Q48 – If an employee is provided with boarding and lodging by the Company, then DHA payable to the employee is 1.  100% of Halting Allowance 2.  50% of Halting Allowance 3.  75% of Halting Allowance 4.  25% of Halting Allowance</vt:lpstr>
      <vt:lpstr>Q49 – Key holding allowance is payable to 1.  Officer 2.  Class III employees 3.  Driver 4.  Sub-staff</vt:lpstr>
      <vt:lpstr>Q50 – CPIO refers to 1.  Central Public Information Officer 2.  Central Private Information Officer 3. Central Public Investigation Officer 4.  Central People Information Officer</vt:lpstr>
      <vt:lpstr>Q51 – Assistants are entitled for how many stagnation increments 1.  5 2.  6 3.  7 4.  8</vt:lpstr>
      <vt:lpstr>Q52 – Application for RTI should be accompanied by a fees of 1.  Re.1 2.  Rs.5 3.  Rs.10 4.  Rs.100</vt:lpstr>
      <vt:lpstr>Q53 – Qualification Pay is granted to an employee for the following qualifications 1.  Any Degree 2.  Any Diploma 3.  MBA 3.  All the above</vt:lpstr>
      <vt:lpstr>Q64 – From which scale onwards Medical check up is allowed by the Company 1.  Scale V 2.  Scale IV 3.  Scale III 4.  All Officers</vt:lpstr>
      <vt:lpstr>Q55 – Compassionate grounds appointment has been reintroduced with effect from 1.  01/11/2012 2.  01/08/2012 3.  01/11/2014 4.  01/01/2016</vt:lpstr>
      <vt:lpstr>Q56 – ____ amount is reimbursed for purchase of Brief case to Scale I officers  1.  Rs.2000 2.  Rs.1500 3.  Rs.2500 4.  Rs.3000</vt:lpstr>
      <vt:lpstr>Q57 – Under Conveyance scheme 2011, tubes/tyres can be replaced after 1.  40 months 2.  32000 kms 3.  40 months and 32000 kms  4.  40 months or 32000 kms whichever is earlier</vt:lpstr>
      <vt:lpstr>Q58 – Under Conveyance Scheme 2011, batteries can be replaced after 1.  18 months 2.  32000 kms 3.  24 months 4.  35000 kms</vt:lpstr>
      <vt:lpstr>Q59 – Amount of festival advance to Scale I Officer is 1.  Rs.30000 2.  Rs.50000 3.  Rs.40000 4.  Rs.45000</vt:lpstr>
      <vt:lpstr>Q60 – Natural Calamities loan maximum permissible is 1.  Rs.25000 2.  Rs.40000 3.  Rs.50000 4.  Rs.75000</vt:lpstr>
      <vt:lpstr>Q61 – Housing loan can be given to an employee who have completed a minimum of ____ number of service 1.  5 years 2.  4 years 3.  3 years 4.  Immediately after confirmation</vt:lpstr>
      <vt:lpstr>Q62 – Vehicle loan can be given to an employee who has completed a minimum of ___ number of service 1.  3 years 2.  5 years 3.  4 years 4.  Immediately after confirmation</vt:lpstr>
      <vt:lpstr>Q63 – Maximum amount eligible for vehicle loan in respect of Scale I is 1.  Rs.50000 2.  Rs.75000 3.  Rs.2.5 lakhs 4.  Rs.1 lakh</vt:lpstr>
      <vt:lpstr>Q64 – An Assistant who has put in ___ number of service with AIII is eligible for promotion to the cadre of Senior Assistant 1.  Immediate 2.  5 years 3.  3 years 4.  2 years</vt:lpstr>
      <vt:lpstr>Q65 – What is the qualification marks of an employee if he has passed B.Sc degree, MBA and Fellowship 1.  25 marks 2.  30 marks 3.  27 marks 4.  20 marks </vt:lpstr>
      <vt:lpstr>Q66 -  Number of attempts for an Unreserved employee for writing competitive examination under Para 13.2 1.  4 2.  5 3.  3 4.  No limit</vt:lpstr>
      <vt:lpstr>Q67 – What is the qualifying marks for passing Para 13.2 for SC/ST employees 1.  Total 100 marks 2.  Total 120 marks 3.  Total 100 and each subject 40 marks 4.  Total 100 and each subject 45 marks</vt:lpstr>
      <vt:lpstr>Q68 – What is the percentage of reservation for promotion to the cadre of AO in respect of ST category employees 1.  15% 2.  27% 3.  1% 4.  7.5%</vt:lpstr>
      <vt:lpstr>Q69 – What is the maximum marks for interview under Para 13.2 1.  20 2.  10 3.  25 4.  15</vt:lpstr>
      <vt:lpstr>Q70 – Panels for promotion for Class III is prepared based on the vacancies with ____ times the vacancies 1.  5  2.  4 3.  3 4.  All eligible candidates are included in the panel</vt:lpstr>
      <vt:lpstr>Q71 – Reservation for Pwd is given for promotion to the cadre(s) of 1.  Scale I, Sr.Asst and Asst 2.  Scale I, Assistant 3.  Assistant 4. Senior Assistant</vt:lpstr>
      <vt:lpstr>Q72 – What is the maximum seniority marks for promotion to the cadre of Scale I 1.  30 2.  35 3.  40 4.  50</vt:lpstr>
      <vt:lpstr>Q73 – What is the maximum marks for work record for promotion to the cadre of Scale I under Para 13.2 1.  20 2.  15 3.  25 4.  30</vt:lpstr>
      <vt:lpstr>Q74 – An employee has completed 35 years of service on superannuation. His average 10 months basic pay is 115000 and FPA 5000.  What is his pension if he opts for maximum commutation.  Present DA percentage is 50%. 1.  75000 2.  60000 3.  70000 4.  80000</vt:lpstr>
      <vt:lpstr>Q75 – An employee has completed 30 years of service on superannuation. His average 10 months basic pay is 115000 and FPA 5000.  What is his pension if he opts for maximum commutation.  Present DA percentage is 50%. 1.  63636 2.  64636 3.  63366 4.  63366</vt:lpstr>
      <vt:lpstr>Q76 – An employee has completed 30 years of service on superannuation. His average 10 months basic pay is 115000 and FPA 5000.  What is his pension if he does not opts for commutation.  Present DA percentage is 50%. 1.  81188 2.  81818 3.  81811 4.  88118</vt:lpstr>
      <vt:lpstr>Q77 – A Senior Assistant has completed 30 years of service on superannuation. His Basic Pay is 75000 and average 10 months basic pay is 72000 and FPA 3000.  What gratuity is payable to the employee.  Present DA percentage is 50%. 1.  1560000 2.  2025000 3.  2000000 4.  2025500</vt:lpstr>
      <vt:lpstr>Q78 – A Scale IV has completed 36 years of service on superannuation. His Basic Pay is 125000 and average 10 months basic pay is 120000 and FPA 5000.  What gratuity is payable to the employee.  Present DA percentage is 50%. 1.  2000000 2.  2340000 3.  2350000 4.  2020000</vt:lpstr>
      <vt:lpstr>ALL THE BEST FOR YOUR EXAMINATION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HR &amp; LEGAL</dc:title>
  <dc:creator>Bhaskar</dc:creator>
  <cp:lastModifiedBy>Bha27422</cp:lastModifiedBy>
  <cp:revision>63</cp:revision>
  <dcterms:created xsi:type="dcterms:W3CDTF">2017-06-25T03:29:43Z</dcterms:created>
  <dcterms:modified xsi:type="dcterms:W3CDTF">2024-11-23T05:38:40Z</dcterms:modified>
</cp:coreProperties>
</file>